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Fibre" charset="1" panose="02000506060000020004"/>
      <p:regular r:id="rId17"/>
    </p:embeddedFont>
    <p:embeddedFont>
      <p:font typeface="Quicksand Semi-Bold" charset="1" panose="00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30.png" Type="http://schemas.openxmlformats.org/officeDocument/2006/relationships/image"/><Relationship Id="rId32" Target="../media/image31.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4.svg" Type="http://schemas.openxmlformats.org/officeDocument/2006/relationships/image"/><Relationship Id="rId11" Target="../media/image105.png" Type="http://schemas.openxmlformats.org/officeDocument/2006/relationships/image"/><Relationship Id="rId12" Target="../media/image106.svg" Type="http://schemas.openxmlformats.org/officeDocument/2006/relationships/image"/><Relationship Id="rId13" Target="../media/image107.png" Type="http://schemas.openxmlformats.org/officeDocument/2006/relationships/image"/><Relationship Id="rId14" Target="../media/image108.svg" Type="http://schemas.openxmlformats.org/officeDocument/2006/relationships/image"/><Relationship Id="rId2" Target="../media/image1.jpeg" Type="http://schemas.openxmlformats.org/officeDocument/2006/relationships/image"/><Relationship Id="rId3" Target="../media/image97.png" Type="http://schemas.openxmlformats.org/officeDocument/2006/relationships/image"/><Relationship Id="rId4" Target="../media/image98.svg" Type="http://schemas.openxmlformats.org/officeDocument/2006/relationships/image"/><Relationship Id="rId5" Target="../media/image99.png" Type="http://schemas.openxmlformats.org/officeDocument/2006/relationships/image"/><Relationship Id="rId6" Target="../media/image100.svg" Type="http://schemas.openxmlformats.org/officeDocument/2006/relationships/image"/><Relationship Id="rId7" Target="../media/image101.png" Type="http://schemas.openxmlformats.org/officeDocument/2006/relationships/image"/><Relationship Id="rId8" Target="../media/image102.svg" Type="http://schemas.openxmlformats.org/officeDocument/2006/relationships/image"/><Relationship Id="rId9" Target="../media/image10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30.png" Type="http://schemas.openxmlformats.org/officeDocument/2006/relationships/image"/><Relationship Id="rId32" Target="../media/image31.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11" Target="../media/image40.jpeg" Type="http://schemas.openxmlformats.org/officeDocument/2006/relationships/image"/><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3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4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svg" Type="http://schemas.openxmlformats.org/officeDocument/2006/relationships/image"/><Relationship Id="rId11" Target="../media/image48.png" Type="http://schemas.openxmlformats.org/officeDocument/2006/relationships/image"/><Relationship Id="rId12" Target="../media/image49.svg" Type="http://schemas.openxmlformats.org/officeDocument/2006/relationships/image"/><Relationship Id="rId13" Target="../media/image50.png" Type="http://schemas.openxmlformats.org/officeDocument/2006/relationships/image"/><Relationship Id="rId14" Target="../media/image51.svg" Type="http://schemas.openxmlformats.org/officeDocument/2006/relationships/image"/><Relationship Id="rId15" Target="../media/image52.png" Type="http://schemas.openxmlformats.org/officeDocument/2006/relationships/image"/><Relationship Id="rId16" Target="../media/image53.svg" Type="http://schemas.openxmlformats.org/officeDocument/2006/relationships/image"/><Relationship Id="rId2" Target="../media/image1.jpe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 Id="rId9" Target="../media/image4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svg" Type="http://schemas.openxmlformats.org/officeDocument/2006/relationships/image"/><Relationship Id="rId11" Target="../media/image58.jpeg" Type="http://schemas.openxmlformats.org/officeDocument/2006/relationships/image"/><Relationship Id="rId12" Target="../media/image59.png" Type="http://schemas.openxmlformats.org/officeDocument/2006/relationships/image"/><Relationship Id="rId13" Target="../media/image60.png" Type="http://schemas.openxmlformats.org/officeDocument/2006/relationships/image"/><Relationship Id="rId14" Target="../media/image61.svg" Type="http://schemas.openxmlformats.org/officeDocument/2006/relationships/image"/><Relationship Id="rId2" Target="../media/image1.jpeg" Type="http://schemas.openxmlformats.org/officeDocument/2006/relationships/image"/><Relationship Id="rId3" Target="../media/image54.png" Type="http://schemas.openxmlformats.org/officeDocument/2006/relationships/image"/><Relationship Id="rId4" Target="../media/image5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5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56.png" Type="http://schemas.openxmlformats.org/officeDocument/2006/relationships/image"/><Relationship Id="rId12" Target="../media/image57.svg" Type="http://schemas.openxmlformats.org/officeDocument/2006/relationships/image"/><Relationship Id="rId13" Target="../media/image54.png" Type="http://schemas.openxmlformats.org/officeDocument/2006/relationships/image"/><Relationship Id="rId14" Target="../media/image55.svg" Type="http://schemas.openxmlformats.org/officeDocument/2006/relationships/image"/><Relationship Id="rId15" Target="../media/image68.png" Type="http://schemas.openxmlformats.org/officeDocument/2006/relationships/image"/><Relationship Id="rId16" Target="../media/image69.svg" Type="http://schemas.openxmlformats.org/officeDocument/2006/relationships/image"/><Relationship Id="rId2" Target="../media/image1.jpe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66.png" Type="http://schemas.openxmlformats.org/officeDocument/2006/relationships/image"/><Relationship Id="rId8" Target="../media/image67.svg" Type="http://schemas.openxmlformats.org/officeDocument/2006/relationships/image"/><Relationship Id="rId9" Target="../media/image2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7.svg" Type="http://schemas.openxmlformats.org/officeDocument/2006/relationships/image"/><Relationship Id="rId11" Target="../media/image78.png" Type="http://schemas.openxmlformats.org/officeDocument/2006/relationships/image"/><Relationship Id="rId12" Target="../media/image79.svg" Type="http://schemas.openxmlformats.org/officeDocument/2006/relationships/image"/><Relationship Id="rId13" Target="../media/image80.png" Type="http://schemas.openxmlformats.org/officeDocument/2006/relationships/image"/><Relationship Id="rId14" Target="../media/image81.svg" Type="http://schemas.openxmlformats.org/officeDocument/2006/relationships/image"/><Relationship Id="rId2" Target="../media/image1.jpeg" Type="http://schemas.openxmlformats.org/officeDocument/2006/relationships/image"/><Relationship Id="rId3" Target="../media/image70.png" Type="http://schemas.openxmlformats.org/officeDocument/2006/relationships/image"/><Relationship Id="rId4" Target="../media/image71.svg" Type="http://schemas.openxmlformats.org/officeDocument/2006/relationships/image"/><Relationship Id="rId5" Target="../media/image72.png" Type="http://schemas.openxmlformats.org/officeDocument/2006/relationships/image"/><Relationship Id="rId6" Target="../media/image73.svg" Type="http://schemas.openxmlformats.org/officeDocument/2006/relationships/image"/><Relationship Id="rId7" Target="../media/image74.png" Type="http://schemas.openxmlformats.org/officeDocument/2006/relationships/image"/><Relationship Id="rId8" Target="../media/image75.svg" Type="http://schemas.openxmlformats.org/officeDocument/2006/relationships/image"/><Relationship Id="rId9" Target="../media/image7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2.jpeg" Type="http://schemas.openxmlformats.org/officeDocument/2006/relationships/image"/><Relationship Id="rId4" Target="../media/image59.pn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 Id="rId7" Target="../media/image83.png" Type="http://schemas.openxmlformats.org/officeDocument/2006/relationships/image"/><Relationship Id="rId8" Target="../media/image8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2.svg" Type="http://schemas.openxmlformats.org/officeDocument/2006/relationships/image"/><Relationship Id="rId11" Target="../media/image93.png" Type="http://schemas.openxmlformats.org/officeDocument/2006/relationships/image"/><Relationship Id="rId12" Target="../media/image94.svg" Type="http://schemas.openxmlformats.org/officeDocument/2006/relationships/image"/><Relationship Id="rId13" Target="../media/image2.png" Type="http://schemas.openxmlformats.org/officeDocument/2006/relationships/image"/><Relationship Id="rId14" Target="../media/image3.svg" Type="http://schemas.openxmlformats.org/officeDocument/2006/relationships/image"/><Relationship Id="rId15" Target="../media/image95.png" Type="http://schemas.openxmlformats.org/officeDocument/2006/relationships/image"/><Relationship Id="rId16" Target="../media/image96.sv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87.png" Type="http://schemas.openxmlformats.org/officeDocument/2006/relationships/image"/><Relationship Id="rId6" Target="../media/image88.svg" Type="http://schemas.openxmlformats.org/officeDocument/2006/relationships/image"/><Relationship Id="rId7" Target="../media/image89.png" Type="http://schemas.openxmlformats.org/officeDocument/2006/relationships/image"/><Relationship Id="rId8" Target="../media/image90.svg" Type="http://schemas.openxmlformats.org/officeDocument/2006/relationships/image"/><Relationship Id="rId9" Target="../media/image9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44" r="0" b="-9844"/>
            </a:stretch>
          </a:blipFill>
        </p:spPr>
      </p:sp>
      <p:sp>
        <p:nvSpPr>
          <p:cNvPr name="Freeform 3" id="3"/>
          <p:cNvSpPr/>
          <p:nvPr/>
        </p:nvSpPr>
        <p:spPr>
          <a:xfrm flipH="false" flipV="false" rot="1737559">
            <a:off x="2514574" y="8661324"/>
            <a:ext cx="4277568" cy="2978743"/>
          </a:xfrm>
          <a:custGeom>
            <a:avLst/>
            <a:gdLst/>
            <a:ahLst/>
            <a:cxnLst/>
            <a:rect r="r" b="b" t="t" l="l"/>
            <a:pathLst>
              <a:path h="2978743" w="4277568">
                <a:moveTo>
                  <a:pt x="0" y="0"/>
                </a:moveTo>
                <a:lnTo>
                  <a:pt x="4277569" y="0"/>
                </a:lnTo>
                <a:lnTo>
                  <a:pt x="4277569" y="2978743"/>
                </a:lnTo>
                <a:lnTo>
                  <a:pt x="0" y="29787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7096905" y="3925196"/>
            <a:ext cx="2854557" cy="2956698"/>
          </a:xfrm>
          <a:custGeom>
            <a:avLst/>
            <a:gdLst/>
            <a:ahLst/>
            <a:cxnLst/>
            <a:rect r="r" b="b" t="t" l="l"/>
            <a:pathLst>
              <a:path h="2956698" w="2854557">
                <a:moveTo>
                  <a:pt x="0" y="0"/>
                </a:moveTo>
                <a:lnTo>
                  <a:pt x="2854557" y="0"/>
                </a:lnTo>
                <a:lnTo>
                  <a:pt x="2854557" y="2956698"/>
                </a:lnTo>
                <a:lnTo>
                  <a:pt x="0" y="29566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136496" y="8228619"/>
            <a:ext cx="3057281" cy="2751553"/>
          </a:xfrm>
          <a:custGeom>
            <a:avLst/>
            <a:gdLst/>
            <a:ahLst/>
            <a:cxnLst/>
            <a:rect r="r" b="b" t="t" l="l"/>
            <a:pathLst>
              <a:path h="2751553" w="3057281">
                <a:moveTo>
                  <a:pt x="3057281" y="0"/>
                </a:moveTo>
                <a:lnTo>
                  <a:pt x="0" y="0"/>
                </a:lnTo>
                <a:lnTo>
                  <a:pt x="0" y="2751552"/>
                </a:lnTo>
                <a:lnTo>
                  <a:pt x="3057281" y="2751552"/>
                </a:lnTo>
                <a:lnTo>
                  <a:pt x="305728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413011" y="7395331"/>
            <a:ext cx="4539051" cy="4810170"/>
          </a:xfrm>
          <a:custGeom>
            <a:avLst/>
            <a:gdLst/>
            <a:ahLst/>
            <a:cxnLst/>
            <a:rect r="r" b="b" t="t" l="l"/>
            <a:pathLst>
              <a:path h="4810170" w="4539051">
                <a:moveTo>
                  <a:pt x="0" y="0"/>
                </a:moveTo>
                <a:lnTo>
                  <a:pt x="4539051" y="0"/>
                </a:lnTo>
                <a:lnTo>
                  <a:pt x="4539051" y="4810170"/>
                </a:lnTo>
                <a:lnTo>
                  <a:pt x="0" y="48101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029695" y="4662240"/>
            <a:ext cx="2058395" cy="3339578"/>
          </a:xfrm>
          <a:custGeom>
            <a:avLst/>
            <a:gdLst/>
            <a:ahLst/>
            <a:cxnLst/>
            <a:rect r="r" b="b" t="t" l="l"/>
            <a:pathLst>
              <a:path h="3339578" w="2058395">
                <a:moveTo>
                  <a:pt x="0" y="0"/>
                </a:moveTo>
                <a:lnTo>
                  <a:pt x="2058395" y="0"/>
                </a:lnTo>
                <a:lnTo>
                  <a:pt x="2058395" y="3339578"/>
                </a:lnTo>
                <a:lnTo>
                  <a:pt x="0" y="333957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7426264" y="8847163"/>
            <a:ext cx="2906489" cy="3358338"/>
          </a:xfrm>
          <a:custGeom>
            <a:avLst/>
            <a:gdLst/>
            <a:ahLst/>
            <a:cxnLst/>
            <a:rect r="r" b="b" t="t" l="l"/>
            <a:pathLst>
              <a:path h="3358338" w="2906489">
                <a:moveTo>
                  <a:pt x="0" y="0"/>
                </a:moveTo>
                <a:lnTo>
                  <a:pt x="2906488" y="0"/>
                </a:lnTo>
                <a:lnTo>
                  <a:pt x="2906488" y="3358338"/>
                </a:lnTo>
                <a:lnTo>
                  <a:pt x="0" y="335833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7096905" y="1028700"/>
            <a:ext cx="2886146" cy="2524065"/>
          </a:xfrm>
          <a:custGeom>
            <a:avLst/>
            <a:gdLst/>
            <a:ahLst/>
            <a:cxnLst/>
            <a:rect r="r" b="b" t="t" l="l"/>
            <a:pathLst>
              <a:path h="2524065" w="2886146">
                <a:moveTo>
                  <a:pt x="0" y="0"/>
                </a:moveTo>
                <a:lnTo>
                  <a:pt x="2886145" y="0"/>
                </a:lnTo>
                <a:lnTo>
                  <a:pt x="2886145" y="2524065"/>
                </a:lnTo>
                <a:lnTo>
                  <a:pt x="0" y="252406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10800000">
            <a:off x="10696671" y="9261214"/>
            <a:ext cx="5352421" cy="2530235"/>
          </a:xfrm>
          <a:custGeom>
            <a:avLst/>
            <a:gdLst/>
            <a:ahLst/>
            <a:cxnLst/>
            <a:rect r="r" b="b" t="t" l="l"/>
            <a:pathLst>
              <a:path h="2530235" w="5352421">
                <a:moveTo>
                  <a:pt x="0" y="0"/>
                </a:moveTo>
                <a:lnTo>
                  <a:pt x="5352421" y="0"/>
                </a:lnTo>
                <a:lnTo>
                  <a:pt x="5352421" y="2530235"/>
                </a:lnTo>
                <a:lnTo>
                  <a:pt x="0" y="253023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417113" y="-1667348"/>
            <a:ext cx="2477977" cy="3577131"/>
          </a:xfrm>
          <a:custGeom>
            <a:avLst/>
            <a:gdLst/>
            <a:ahLst/>
            <a:cxnLst/>
            <a:rect r="r" b="b" t="t" l="l"/>
            <a:pathLst>
              <a:path h="3577131" w="2477977">
                <a:moveTo>
                  <a:pt x="0" y="0"/>
                </a:moveTo>
                <a:lnTo>
                  <a:pt x="2477976" y="0"/>
                </a:lnTo>
                <a:lnTo>
                  <a:pt x="2477976" y="3577131"/>
                </a:lnTo>
                <a:lnTo>
                  <a:pt x="0" y="357713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2060863" y="-1667348"/>
            <a:ext cx="3006706" cy="2766169"/>
          </a:xfrm>
          <a:custGeom>
            <a:avLst/>
            <a:gdLst/>
            <a:ahLst/>
            <a:cxnLst/>
            <a:rect r="r" b="b" t="t" l="l"/>
            <a:pathLst>
              <a:path h="2766169" w="3006706">
                <a:moveTo>
                  <a:pt x="0" y="0"/>
                </a:moveTo>
                <a:lnTo>
                  <a:pt x="3006706" y="0"/>
                </a:lnTo>
                <a:lnTo>
                  <a:pt x="3006706" y="2766169"/>
                </a:lnTo>
                <a:lnTo>
                  <a:pt x="0" y="276616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4182716">
            <a:off x="5683694" y="-2327113"/>
            <a:ext cx="3249068" cy="4006698"/>
          </a:xfrm>
          <a:custGeom>
            <a:avLst/>
            <a:gdLst/>
            <a:ahLst/>
            <a:cxnLst/>
            <a:rect r="r" b="b" t="t" l="l"/>
            <a:pathLst>
              <a:path h="4006698" w="3249068">
                <a:moveTo>
                  <a:pt x="0" y="0"/>
                </a:moveTo>
                <a:lnTo>
                  <a:pt x="3249068" y="0"/>
                </a:lnTo>
                <a:lnTo>
                  <a:pt x="3249068" y="4006699"/>
                </a:lnTo>
                <a:lnTo>
                  <a:pt x="0" y="4006699"/>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14181395" y="-3285587"/>
            <a:ext cx="4859148" cy="4691287"/>
          </a:xfrm>
          <a:custGeom>
            <a:avLst/>
            <a:gdLst/>
            <a:ahLst/>
            <a:cxnLst/>
            <a:rect r="r" b="b" t="t" l="l"/>
            <a:pathLst>
              <a:path h="4691287" w="4859148">
                <a:moveTo>
                  <a:pt x="0" y="0"/>
                </a:moveTo>
                <a:lnTo>
                  <a:pt x="4859148" y="0"/>
                </a:lnTo>
                <a:lnTo>
                  <a:pt x="4859148" y="4691287"/>
                </a:lnTo>
                <a:lnTo>
                  <a:pt x="0" y="4691287"/>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5400000">
            <a:off x="10684014" y="-1843014"/>
            <a:ext cx="2262958" cy="3726427"/>
          </a:xfrm>
          <a:custGeom>
            <a:avLst/>
            <a:gdLst/>
            <a:ahLst/>
            <a:cxnLst/>
            <a:rect r="r" b="b" t="t" l="l"/>
            <a:pathLst>
              <a:path h="3726427" w="2262958">
                <a:moveTo>
                  <a:pt x="0" y="0"/>
                </a:moveTo>
                <a:lnTo>
                  <a:pt x="2262958" y="0"/>
                </a:lnTo>
                <a:lnTo>
                  <a:pt x="2262958" y="3726427"/>
                </a:lnTo>
                <a:lnTo>
                  <a:pt x="0" y="3726427"/>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6" id="16"/>
          <p:cNvSpPr/>
          <p:nvPr/>
        </p:nvSpPr>
        <p:spPr>
          <a:xfrm flipH="false" flipV="false" rot="0">
            <a:off x="-972660" y="2160503"/>
            <a:ext cx="2001360" cy="2251018"/>
          </a:xfrm>
          <a:custGeom>
            <a:avLst/>
            <a:gdLst/>
            <a:ahLst/>
            <a:cxnLst/>
            <a:rect r="r" b="b" t="t" l="l"/>
            <a:pathLst>
              <a:path h="2251018" w="2001360">
                <a:moveTo>
                  <a:pt x="0" y="0"/>
                </a:moveTo>
                <a:lnTo>
                  <a:pt x="2001360" y="0"/>
                </a:lnTo>
                <a:lnTo>
                  <a:pt x="2001360" y="2251018"/>
                </a:lnTo>
                <a:lnTo>
                  <a:pt x="0" y="225101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3007149" y="4268096"/>
            <a:ext cx="12786549" cy="1896039"/>
          </a:xfrm>
          <a:prstGeom prst="rect">
            <a:avLst/>
          </a:prstGeom>
        </p:spPr>
        <p:txBody>
          <a:bodyPr anchor="t" rtlCol="false" tIns="0" lIns="0" bIns="0" rIns="0">
            <a:spAutoFit/>
          </a:bodyPr>
          <a:lstStyle/>
          <a:p>
            <a:pPr algn="ctr" marL="0" indent="0" lvl="0">
              <a:lnSpc>
                <a:spcPts val="13981"/>
              </a:lnSpc>
            </a:pPr>
            <a:r>
              <a:rPr lang="en-US" sz="14717" spc="-294">
                <a:solidFill>
                  <a:srgbClr val="2B2B2B"/>
                </a:solidFill>
                <a:latin typeface="Fibre"/>
              </a:rPr>
              <a:t>EXPLAIN LIKE I’M 5</a:t>
            </a:r>
          </a:p>
        </p:txBody>
      </p:sp>
      <p:sp>
        <p:nvSpPr>
          <p:cNvPr name="Freeform 18" id="18"/>
          <p:cNvSpPr/>
          <p:nvPr/>
        </p:nvSpPr>
        <p:spPr>
          <a:xfrm flipH="false" flipV="false" rot="0">
            <a:off x="1920785" y="3832179"/>
            <a:ext cx="1018413" cy="2057400"/>
          </a:xfrm>
          <a:custGeom>
            <a:avLst/>
            <a:gdLst/>
            <a:ahLst/>
            <a:cxnLst/>
            <a:rect r="r" b="b" t="t" l="l"/>
            <a:pathLst>
              <a:path h="2057400" w="1018413">
                <a:moveTo>
                  <a:pt x="0" y="0"/>
                </a:moveTo>
                <a:lnTo>
                  <a:pt x="1018413" y="0"/>
                </a:lnTo>
                <a:lnTo>
                  <a:pt x="1018413" y="2057400"/>
                </a:lnTo>
                <a:lnTo>
                  <a:pt x="0" y="2057400"/>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19" id="19"/>
          <p:cNvSpPr/>
          <p:nvPr/>
        </p:nvSpPr>
        <p:spPr>
          <a:xfrm flipH="false" flipV="false" rot="-10800000">
            <a:off x="15860373" y="3832179"/>
            <a:ext cx="1018413" cy="2057400"/>
          </a:xfrm>
          <a:custGeom>
            <a:avLst/>
            <a:gdLst/>
            <a:ahLst/>
            <a:cxnLst/>
            <a:rect r="r" b="b" t="t" l="l"/>
            <a:pathLst>
              <a:path h="2057400" w="1018413">
                <a:moveTo>
                  <a:pt x="0" y="0"/>
                </a:moveTo>
                <a:lnTo>
                  <a:pt x="1018413" y="0"/>
                </a:lnTo>
                <a:lnTo>
                  <a:pt x="1018413" y="2057400"/>
                </a:lnTo>
                <a:lnTo>
                  <a:pt x="0" y="2057400"/>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TextBox 20" id="20"/>
          <p:cNvSpPr txBox="true"/>
          <p:nvPr/>
        </p:nvSpPr>
        <p:spPr>
          <a:xfrm rot="0">
            <a:off x="6259053" y="6278436"/>
            <a:ext cx="8875236" cy="599314"/>
          </a:xfrm>
          <a:prstGeom prst="rect">
            <a:avLst/>
          </a:prstGeom>
        </p:spPr>
        <p:txBody>
          <a:bodyPr anchor="t" rtlCol="false" tIns="0" lIns="0" bIns="0" rIns="0">
            <a:spAutoFit/>
          </a:bodyPr>
          <a:lstStyle/>
          <a:p>
            <a:pPr algn="l">
              <a:lnSpc>
                <a:spcPts val="4371"/>
              </a:lnSpc>
            </a:pPr>
            <a:r>
              <a:rPr lang="en-US" sz="4700" spc="-94">
                <a:solidFill>
                  <a:srgbClr val="2B2B2B"/>
                </a:solidFill>
                <a:latin typeface="Fibre"/>
              </a:rPr>
              <a:t>FUN LEARNING FOR EVERYONE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44" r="0" b="-9844"/>
            </a:stretch>
          </a:blipFill>
        </p:spPr>
      </p:sp>
      <p:sp>
        <p:nvSpPr>
          <p:cNvPr name="Freeform 3" id="3"/>
          <p:cNvSpPr/>
          <p:nvPr/>
        </p:nvSpPr>
        <p:spPr>
          <a:xfrm flipH="false" flipV="false" rot="0">
            <a:off x="2536237" y="535988"/>
            <a:ext cx="13438604" cy="9529192"/>
          </a:xfrm>
          <a:custGeom>
            <a:avLst/>
            <a:gdLst/>
            <a:ahLst/>
            <a:cxnLst/>
            <a:rect r="r" b="b" t="t" l="l"/>
            <a:pathLst>
              <a:path h="9529192" w="13438604">
                <a:moveTo>
                  <a:pt x="0" y="0"/>
                </a:moveTo>
                <a:lnTo>
                  <a:pt x="13438603" y="0"/>
                </a:lnTo>
                <a:lnTo>
                  <a:pt x="13438603" y="9529191"/>
                </a:lnTo>
                <a:lnTo>
                  <a:pt x="0" y="9529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748704" y="-3236984"/>
            <a:ext cx="3554807" cy="5131612"/>
          </a:xfrm>
          <a:custGeom>
            <a:avLst/>
            <a:gdLst/>
            <a:ahLst/>
            <a:cxnLst/>
            <a:rect r="r" b="b" t="t" l="l"/>
            <a:pathLst>
              <a:path h="5131612" w="3554807">
                <a:moveTo>
                  <a:pt x="0" y="0"/>
                </a:moveTo>
                <a:lnTo>
                  <a:pt x="3554808" y="0"/>
                </a:lnTo>
                <a:lnTo>
                  <a:pt x="3554808" y="5131612"/>
                </a:lnTo>
                <a:lnTo>
                  <a:pt x="0" y="51316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503353" y="2377331"/>
            <a:ext cx="3006706" cy="2766169"/>
          </a:xfrm>
          <a:custGeom>
            <a:avLst/>
            <a:gdLst/>
            <a:ahLst/>
            <a:cxnLst/>
            <a:rect r="r" b="b" t="t" l="l"/>
            <a:pathLst>
              <a:path h="2766169" w="3006706">
                <a:moveTo>
                  <a:pt x="0" y="0"/>
                </a:moveTo>
                <a:lnTo>
                  <a:pt x="3006706" y="0"/>
                </a:lnTo>
                <a:lnTo>
                  <a:pt x="3006706" y="2766169"/>
                </a:lnTo>
                <a:lnTo>
                  <a:pt x="0" y="27661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7259300" y="4754150"/>
            <a:ext cx="2262958" cy="3726427"/>
          </a:xfrm>
          <a:custGeom>
            <a:avLst/>
            <a:gdLst/>
            <a:ahLst/>
            <a:cxnLst/>
            <a:rect r="r" b="b" t="t" l="l"/>
            <a:pathLst>
              <a:path h="3726427" w="2262958">
                <a:moveTo>
                  <a:pt x="0" y="0"/>
                </a:moveTo>
                <a:lnTo>
                  <a:pt x="2262958" y="0"/>
                </a:lnTo>
                <a:lnTo>
                  <a:pt x="2262958" y="3726427"/>
                </a:lnTo>
                <a:lnTo>
                  <a:pt x="0" y="372642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6730086">
            <a:off x="-1296878" y="6543148"/>
            <a:ext cx="2997959" cy="2087669"/>
          </a:xfrm>
          <a:custGeom>
            <a:avLst/>
            <a:gdLst/>
            <a:ahLst/>
            <a:cxnLst/>
            <a:rect r="r" b="b" t="t" l="l"/>
            <a:pathLst>
              <a:path h="2087669" w="2997959">
                <a:moveTo>
                  <a:pt x="0" y="0"/>
                </a:moveTo>
                <a:lnTo>
                  <a:pt x="2997958" y="0"/>
                </a:lnTo>
                <a:lnTo>
                  <a:pt x="2997958" y="2087669"/>
                </a:lnTo>
                <a:lnTo>
                  <a:pt x="0" y="208766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6003287" y="-481992"/>
            <a:ext cx="2781341" cy="2859323"/>
          </a:xfrm>
          <a:custGeom>
            <a:avLst/>
            <a:gdLst/>
            <a:ahLst/>
            <a:cxnLst/>
            <a:rect r="r" b="b" t="t" l="l"/>
            <a:pathLst>
              <a:path h="2859323" w="2781341">
                <a:moveTo>
                  <a:pt x="0" y="0"/>
                </a:moveTo>
                <a:lnTo>
                  <a:pt x="2781341" y="0"/>
                </a:lnTo>
                <a:lnTo>
                  <a:pt x="2781341" y="2859323"/>
                </a:lnTo>
                <a:lnTo>
                  <a:pt x="0" y="285932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graphicFrame>
        <p:nvGraphicFramePr>
          <p:cNvPr name="Table 9" id="9"/>
          <p:cNvGraphicFramePr>
            <a:graphicFrameLocks noGrp="true"/>
          </p:cNvGraphicFramePr>
          <p:nvPr/>
        </p:nvGraphicFramePr>
        <p:xfrm>
          <a:off x="3767621" y="3993861"/>
          <a:ext cx="10975835" cy="4980470"/>
        </p:xfrm>
        <a:graphic>
          <a:graphicData uri="http://schemas.openxmlformats.org/drawingml/2006/table">
            <a:tbl>
              <a:tblPr/>
              <a:tblGrid>
                <a:gridCol w="5375990"/>
                <a:gridCol w="5599844"/>
              </a:tblGrid>
              <a:tr h="1036630">
                <a:tc>
                  <a:txBody>
                    <a:bodyPr anchor="t" rtlCol="false"/>
                    <a:lstStyle/>
                    <a:p>
                      <a:pPr algn="ctr">
                        <a:lnSpc>
                          <a:spcPts val="4619"/>
                        </a:lnSpc>
                        <a:defRPr/>
                      </a:pPr>
                      <a:r>
                        <a:rPr lang="en-US" sz="3299">
                          <a:solidFill>
                            <a:srgbClr val="000000"/>
                          </a:solidFill>
                          <a:latin typeface="Fibre Bold"/>
                        </a:rPr>
                        <a:t>future plans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79"/>
                        </a:lnSpc>
                        <a:defRPr/>
                      </a:pPr>
                      <a:r>
                        <a:rPr lang="en-US" sz="3199">
                          <a:solidFill>
                            <a:srgbClr val="000000"/>
                          </a:solidFill>
                          <a:latin typeface="Fibre Bold"/>
                        </a:rPr>
                        <a:t>description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7032">
                <a:tc>
                  <a:txBody>
                    <a:bodyPr anchor="t" rtlCol="false"/>
                    <a:lstStyle/>
                    <a:p>
                      <a:pPr algn="ctr">
                        <a:lnSpc>
                          <a:spcPts val="4480"/>
                        </a:lnSpc>
                        <a:defRPr/>
                      </a:pPr>
                      <a:r>
                        <a:rPr lang="en-US" sz="3200">
                          <a:solidFill>
                            <a:srgbClr val="000000"/>
                          </a:solidFill>
                          <a:latin typeface="Fibre"/>
                        </a:rPr>
                        <a:t>Multilingual Support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83740">
                <a:tc>
                  <a:txBody>
                    <a:bodyPr anchor="t" rtlCol="false"/>
                    <a:lstStyle/>
                    <a:p>
                      <a:pPr algn="ctr">
                        <a:lnSpc>
                          <a:spcPts val="4480"/>
                        </a:lnSpc>
                        <a:defRPr/>
                      </a:pPr>
                      <a:r>
                        <a:rPr lang="en-US" sz="3200">
                          <a:solidFill>
                            <a:srgbClr val="000000"/>
                          </a:solidFill>
                          <a:latin typeface="Fibre"/>
                        </a:rPr>
                        <a:t>Enhanced User Engagement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79"/>
                        </a:lnSpc>
                        <a:defRPr/>
                      </a:pPr>
                      <a:r>
                        <a:rPr lang="en-US" sz="3199">
                          <a:solidFill>
                            <a:srgbClr val="000000"/>
                          </a:solidFill>
                          <a:latin typeface="Fibre"/>
                        </a:rPr>
                        <a:t>Introduce gamification elements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33068">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0" id="10"/>
          <p:cNvSpPr txBox="true"/>
          <p:nvPr/>
        </p:nvSpPr>
        <p:spPr>
          <a:xfrm rot="0">
            <a:off x="3370836" y="1722065"/>
            <a:ext cx="11372620" cy="2038350"/>
          </a:xfrm>
          <a:prstGeom prst="rect">
            <a:avLst/>
          </a:prstGeom>
        </p:spPr>
        <p:txBody>
          <a:bodyPr anchor="t" rtlCol="false" tIns="0" lIns="0" bIns="0" rIns="0">
            <a:spAutoFit/>
          </a:bodyPr>
          <a:lstStyle/>
          <a:p>
            <a:pPr algn="ctr" marL="0" indent="0" lvl="0">
              <a:lnSpc>
                <a:spcPts val="7800"/>
              </a:lnSpc>
            </a:pPr>
            <a:r>
              <a:rPr lang="en-US" sz="7500" spc="-150">
                <a:solidFill>
                  <a:srgbClr val="2B2B2B"/>
                </a:solidFill>
                <a:latin typeface="Fibre"/>
              </a:rPr>
              <a:t>Whats next for explain like i’m 5</a:t>
            </a:r>
          </a:p>
        </p:txBody>
      </p:sp>
      <p:sp>
        <p:nvSpPr>
          <p:cNvPr name="TextBox 11" id="11"/>
          <p:cNvSpPr txBox="true"/>
          <p:nvPr/>
        </p:nvSpPr>
        <p:spPr>
          <a:xfrm rot="0">
            <a:off x="9460766" y="5191125"/>
            <a:ext cx="5091639" cy="855599"/>
          </a:xfrm>
          <a:prstGeom prst="rect">
            <a:avLst/>
          </a:prstGeom>
        </p:spPr>
        <p:txBody>
          <a:bodyPr anchor="t" rtlCol="false" tIns="0" lIns="0" bIns="0" rIns="0">
            <a:spAutoFit/>
          </a:bodyPr>
          <a:lstStyle/>
          <a:p>
            <a:pPr algn="ctr">
              <a:lnSpc>
                <a:spcPts val="3328"/>
              </a:lnSpc>
              <a:spcBef>
                <a:spcPct val="0"/>
              </a:spcBef>
            </a:pPr>
            <a:r>
              <a:rPr lang="en-US" sz="3200" spc="-64">
                <a:solidFill>
                  <a:srgbClr val="000000"/>
                </a:solidFill>
                <a:latin typeface="Fibre"/>
              </a:rPr>
              <a:t>Offer content in multiple languages .</a:t>
            </a:r>
          </a:p>
        </p:txBody>
      </p:sp>
      <p:sp>
        <p:nvSpPr>
          <p:cNvPr name="TextBox 12" id="12"/>
          <p:cNvSpPr txBox="true"/>
          <p:nvPr/>
        </p:nvSpPr>
        <p:spPr>
          <a:xfrm rot="0">
            <a:off x="1030751" y="8118732"/>
            <a:ext cx="10975835" cy="436499"/>
          </a:xfrm>
          <a:prstGeom prst="rect">
            <a:avLst/>
          </a:prstGeom>
        </p:spPr>
        <p:txBody>
          <a:bodyPr anchor="t" rtlCol="false" tIns="0" lIns="0" bIns="0" rIns="0">
            <a:spAutoFit/>
          </a:bodyPr>
          <a:lstStyle/>
          <a:p>
            <a:pPr algn="ctr">
              <a:lnSpc>
                <a:spcPts val="3328"/>
              </a:lnSpc>
              <a:spcBef>
                <a:spcPct val="0"/>
              </a:spcBef>
            </a:pPr>
            <a:r>
              <a:rPr lang="en-US" sz="3200" spc="-64">
                <a:solidFill>
                  <a:srgbClr val="000000"/>
                </a:solidFill>
                <a:latin typeface="Fibre"/>
              </a:rPr>
              <a:t>Mobile App Development</a:t>
            </a:r>
          </a:p>
        </p:txBody>
      </p:sp>
      <p:sp>
        <p:nvSpPr>
          <p:cNvPr name="TextBox 13" id="13"/>
          <p:cNvSpPr txBox="true"/>
          <p:nvPr/>
        </p:nvSpPr>
        <p:spPr>
          <a:xfrm rot="0">
            <a:off x="9460766" y="7909182"/>
            <a:ext cx="4841610" cy="855599"/>
          </a:xfrm>
          <a:prstGeom prst="rect">
            <a:avLst/>
          </a:prstGeom>
        </p:spPr>
        <p:txBody>
          <a:bodyPr anchor="t" rtlCol="false" tIns="0" lIns="0" bIns="0" rIns="0">
            <a:spAutoFit/>
          </a:bodyPr>
          <a:lstStyle/>
          <a:p>
            <a:pPr algn="ctr">
              <a:lnSpc>
                <a:spcPts val="3328"/>
              </a:lnSpc>
              <a:spcBef>
                <a:spcPct val="0"/>
              </a:spcBef>
            </a:pPr>
            <a:r>
              <a:rPr lang="en-US" sz="3200" spc="-64">
                <a:solidFill>
                  <a:srgbClr val="000000"/>
                </a:solidFill>
                <a:latin typeface="Fibre"/>
              </a:rPr>
              <a:t>Launch a mobile app for learning on the go.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44" r="0" b="-9844"/>
            </a:stretch>
          </a:blipFill>
        </p:spPr>
      </p:sp>
      <p:sp>
        <p:nvSpPr>
          <p:cNvPr name="Freeform 3" id="3"/>
          <p:cNvSpPr/>
          <p:nvPr/>
        </p:nvSpPr>
        <p:spPr>
          <a:xfrm flipH="false" flipV="false" rot="1737559">
            <a:off x="2514574" y="8661324"/>
            <a:ext cx="4277568" cy="2978743"/>
          </a:xfrm>
          <a:custGeom>
            <a:avLst/>
            <a:gdLst/>
            <a:ahLst/>
            <a:cxnLst/>
            <a:rect r="r" b="b" t="t" l="l"/>
            <a:pathLst>
              <a:path h="2978743" w="4277568">
                <a:moveTo>
                  <a:pt x="0" y="0"/>
                </a:moveTo>
                <a:lnTo>
                  <a:pt x="4277569" y="0"/>
                </a:lnTo>
                <a:lnTo>
                  <a:pt x="4277569" y="2978743"/>
                </a:lnTo>
                <a:lnTo>
                  <a:pt x="0" y="29787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7096905" y="3925196"/>
            <a:ext cx="2854557" cy="2956698"/>
          </a:xfrm>
          <a:custGeom>
            <a:avLst/>
            <a:gdLst/>
            <a:ahLst/>
            <a:cxnLst/>
            <a:rect r="r" b="b" t="t" l="l"/>
            <a:pathLst>
              <a:path h="2956698" w="2854557">
                <a:moveTo>
                  <a:pt x="0" y="0"/>
                </a:moveTo>
                <a:lnTo>
                  <a:pt x="2854557" y="0"/>
                </a:lnTo>
                <a:lnTo>
                  <a:pt x="2854557" y="2956698"/>
                </a:lnTo>
                <a:lnTo>
                  <a:pt x="0" y="29566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136496" y="8228619"/>
            <a:ext cx="3057281" cy="2751553"/>
          </a:xfrm>
          <a:custGeom>
            <a:avLst/>
            <a:gdLst/>
            <a:ahLst/>
            <a:cxnLst/>
            <a:rect r="r" b="b" t="t" l="l"/>
            <a:pathLst>
              <a:path h="2751553" w="3057281">
                <a:moveTo>
                  <a:pt x="3057281" y="0"/>
                </a:moveTo>
                <a:lnTo>
                  <a:pt x="0" y="0"/>
                </a:lnTo>
                <a:lnTo>
                  <a:pt x="0" y="2751552"/>
                </a:lnTo>
                <a:lnTo>
                  <a:pt x="3057281" y="2751552"/>
                </a:lnTo>
                <a:lnTo>
                  <a:pt x="305728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413011" y="7395331"/>
            <a:ext cx="4539051" cy="4810170"/>
          </a:xfrm>
          <a:custGeom>
            <a:avLst/>
            <a:gdLst/>
            <a:ahLst/>
            <a:cxnLst/>
            <a:rect r="r" b="b" t="t" l="l"/>
            <a:pathLst>
              <a:path h="4810170" w="4539051">
                <a:moveTo>
                  <a:pt x="0" y="0"/>
                </a:moveTo>
                <a:lnTo>
                  <a:pt x="4539051" y="0"/>
                </a:lnTo>
                <a:lnTo>
                  <a:pt x="4539051" y="4810170"/>
                </a:lnTo>
                <a:lnTo>
                  <a:pt x="0" y="48101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029695" y="4662240"/>
            <a:ext cx="2058395" cy="3339578"/>
          </a:xfrm>
          <a:custGeom>
            <a:avLst/>
            <a:gdLst/>
            <a:ahLst/>
            <a:cxnLst/>
            <a:rect r="r" b="b" t="t" l="l"/>
            <a:pathLst>
              <a:path h="3339578" w="2058395">
                <a:moveTo>
                  <a:pt x="0" y="0"/>
                </a:moveTo>
                <a:lnTo>
                  <a:pt x="2058395" y="0"/>
                </a:lnTo>
                <a:lnTo>
                  <a:pt x="2058395" y="3339578"/>
                </a:lnTo>
                <a:lnTo>
                  <a:pt x="0" y="333957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7426264" y="8847163"/>
            <a:ext cx="2906489" cy="3358338"/>
          </a:xfrm>
          <a:custGeom>
            <a:avLst/>
            <a:gdLst/>
            <a:ahLst/>
            <a:cxnLst/>
            <a:rect r="r" b="b" t="t" l="l"/>
            <a:pathLst>
              <a:path h="3358338" w="2906489">
                <a:moveTo>
                  <a:pt x="0" y="0"/>
                </a:moveTo>
                <a:lnTo>
                  <a:pt x="2906488" y="0"/>
                </a:lnTo>
                <a:lnTo>
                  <a:pt x="2906488" y="3358338"/>
                </a:lnTo>
                <a:lnTo>
                  <a:pt x="0" y="335833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7096905" y="1028700"/>
            <a:ext cx="2886146" cy="2524065"/>
          </a:xfrm>
          <a:custGeom>
            <a:avLst/>
            <a:gdLst/>
            <a:ahLst/>
            <a:cxnLst/>
            <a:rect r="r" b="b" t="t" l="l"/>
            <a:pathLst>
              <a:path h="2524065" w="2886146">
                <a:moveTo>
                  <a:pt x="0" y="0"/>
                </a:moveTo>
                <a:lnTo>
                  <a:pt x="2886145" y="0"/>
                </a:lnTo>
                <a:lnTo>
                  <a:pt x="2886145" y="2524065"/>
                </a:lnTo>
                <a:lnTo>
                  <a:pt x="0" y="252406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10800000">
            <a:off x="10696671" y="9261214"/>
            <a:ext cx="5352421" cy="2530235"/>
          </a:xfrm>
          <a:custGeom>
            <a:avLst/>
            <a:gdLst/>
            <a:ahLst/>
            <a:cxnLst/>
            <a:rect r="r" b="b" t="t" l="l"/>
            <a:pathLst>
              <a:path h="2530235" w="5352421">
                <a:moveTo>
                  <a:pt x="0" y="0"/>
                </a:moveTo>
                <a:lnTo>
                  <a:pt x="5352421" y="0"/>
                </a:lnTo>
                <a:lnTo>
                  <a:pt x="5352421" y="2530235"/>
                </a:lnTo>
                <a:lnTo>
                  <a:pt x="0" y="253023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417113" y="-1667348"/>
            <a:ext cx="2477977" cy="3577131"/>
          </a:xfrm>
          <a:custGeom>
            <a:avLst/>
            <a:gdLst/>
            <a:ahLst/>
            <a:cxnLst/>
            <a:rect r="r" b="b" t="t" l="l"/>
            <a:pathLst>
              <a:path h="3577131" w="2477977">
                <a:moveTo>
                  <a:pt x="0" y="0"/>
                </a:moveTo>
                <a:lnTo>
                  <a:pt x="2477976" y="0"/>
                </a:lnTo>
                <a:lnTo>
                  <a:pt x="2477976" y="3577131"/>
                </a:lnTo>
                <a:lnTo>
                  <a:pt x="0" y="357713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2060863" y="-1667348"/>
            <a:ext cx="3006706" cy="2766169"/>
          </a:xfrm>
          <a:custGeom>
            <a:avLst/>
            <a:gdLst/>
            <a:ahLst/>
            <a:cxnLst/>
            <a:rect r="r" b="b" t="t" l="l"/>
            <a:pathLst>
              <a:path h="2766169" w="3006706">
                <a:moveTo>
                  <a:pt x="0" y="0"/>
                </a:moveTo>
                <a:lnTo>
                  <a:pt x="3006706" y="0"/>
                </a:lnTo>
                <a:lnTo>
                  <a:pt x="3006706" y="2766169"/>
                </a:lnTo>
                <a:lnTo>
                  <a:pt x="0" y="276616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4182716">
            <a:off x="5683694" y="-2327113"/>
            <a:ext cx="3249068" cy="4006698"/>
          </a:xfrm>
          <a:custGeom>
            <a:avLst/>
            <a:gdLst/>
            <a:ahLst/>
            <a:cxnLst/>
            <a:rect r="r" b="b" t="t" l="l"/>
            <a:pathLst>
              <a:path h="4006698" w="3249068">
                <a:moveTo>
                  <a:pt x="0" y="0"/>
                </a:moveTo>
                <a:lnTo>
                  <a:pt x="3249068" y="0"/>
                </a:lnTo>
                <a:lnTo>
                  <a:pt x="3249068" y="4006699"/>
                </a:lnTo>
                <a:lnTo>
                  <a:pt x="0" y="4006699"/>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14181395" y="-3285587"/>
            <a:ext cx="4859148" cy="4691287"/>
          </a:xfrm>
          <a:custGeom>
            <a:avLst/>
            <a:gdLst/>
            <a:ahLst/>
            <a:cxnLst/>
            <a:rect r="r" b="b" t="t" l="l"/>
            <a:pathLst>
              <a:path h="4691287" w="4859148">
                <a:moveTo>
                  <a:pt x="0" y="0"/>
                </a:moveTo>
                <a:lnTo>
                  <a:pt x="4859148" y="0"/>
                </a:lnTo>
                <a:lnTo>
                  <a:pt x="4859148" y="4691287"/>
                </a:lnTo>
                <a:lnTo>
                  <a:pt x="0" y="4691287"/>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5400000">
            <a:off x="10684014" y="-1843014"/>
            <a:ext cx="2262958" cy="3726427"/>
          </a:xfrm>
          <a:custGeom>
            <a:avLst/>
            <a:gdLst/>
            <a:ahLst/>
            <a:cxnLst/>
            <a:rect r="r" b="b" t="t" l="l"/>
            <a:pathLst>
              <a:path h="3726427" w="2262958">
                <a:moveTo>
                  <a:pt x="0" y="0"/>
                </a:moveTo>
                <a:lnTo>
                  <a:pt x="2262958" y="0"/>
                </a:lnTo>
                <a:lnTo>
                  <a:pt x="2262958" y="3726427"/>
                </a:lnTo>
                <a:lnTo>
                  <a:pt x="0" y="3726427"/>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6" id="16"/>
          <p:cNvSpPr/>
          <p:nvPr/>
        </p:nvSpPr>
        <p:spPr>
          <a:xfrm flipH="false" flipV="false" rot="0">
            <a:off x="-972660" y="2160503"/>
            <a:ext cx="2001360" cy="2251018"/>
          </a:xfrm>
          <a:custGeom>
            <a:avLst/>
            <a:gdLst/>
            <a:ahLst/>
            <a:cxnLst/>
            <a:rect r="r" b="b" t="t" l="l"/>
            <a:pathLst>
              <a:path h="2251018" w="2001360">
                <a:moveTo>
                  <a:pt x="0" y="0"/>
                </a:moveTo>
                <a:lnTo>
                  <a:pt x="2001360" y="0"/>
                </a:lnTo>
                <a:lnTo>
                  <a:pt x="2001360" y="2251018"/>
                </a:lnTo>
                <a:lnTo>
                  <a:pt x="0" y="225101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4333911" y="3442714"/>
            <a:ext cx="9620177" cy="4173097"/>
          </a:xfrm>
          <a:prstGeom prst="rect">
            <a:avLst/>
          </a:prstGeom>
        </p:spPr>
        <p:txBody>
          <a:bodyPr anchor="t" rtlCol="false" tIns="0" lIns="0" bIns="0" rIns="0">
            <a:spAutoFit/>
          </a:bodyPr>
          <a:lstStyle/>
          <a:p>
            <a:pPr algn="ctr" marL="0" indent="0" lvl="0">
              <a:lnSpc>
                <a:spcPts val="15644"/>
              </a:lnSpc>
            </a:pPr>
            <a:r>
              <a:rPr lang="en-US" sz="17981" spc="-359">
                <a:solidFill>
                  <a:srgbClr val="2B2B2B"/>
                </a:solidFill>
                <a:latin typeface="Fibre"/>
              </a:rPr>
              <a:t>Thank you very much </a:t>
            </a:r>
          </a:p>
        </p:txBody>
      </p:sp>
      <p:sp>
        <p:nvSpPr>
          <p:cNvPr name="Freeform 18" id="18"/>
          <p:cNvSpPr/>
          <p:nvPr/>
        </p:nvSpPr>
        <p:spPr>
          <a:xfrm flipH="false" flipV="false" rot="0">
            <a:off x="2761291" y="4114800"/>
            <a:ext cx="1018413" cy="2057400"/>
          </a:xfrm>
          <a:custGeom>
            <a:avLst/>
            <a:gdLst/>
            <a:ahLst/>
            <a:cxnLst/>
            <a:rect r="r" b="b" t="t" l="l"/>
            <a:pathLst>
              <a:path h="2057400" w="1018413">
                <a:moveTo>
                  <a:pt x="0" y="0"/>
                </a:moveTo>
                <a:lnTo>
                  <a:pt x="1018413" y="0"/>
                </a:lnTo>
                <a:lnTo>
                  <a:pt x="1018413" y="2057400"/>
                </a:lnTo>
                <a:lnTo>
                  <a:pt x="0" y="2057400"/>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19" id="19"/>
          <p:cNvSpPr/>
          <p:nvPr/>
        </p:nvSpPr>
        <p:spPr>
          <a:xfrm flipH="false" flipV="false" rot="-10800000">
            <a:off x="14508296" y="4114800"/>
            <a:ext cx="1018413" cy="2057400"/>
          </a:xfrm>
          <a:custGeom>
            <a:avLst/>
            <a:gdLst/>
            <a:ahLst/>
            <a:cxnLst/>
            <a:rect r="r" b="b" t="t" l="l"/>
            <a:pathLst>
              <a:path h="2057400" w="1018413">
                <a:moveTo>
                  <a:pt x="0" y="0"/>
                </a:moveTo>
                <a:lnTo>
                  <a:pt x="1018413" y="0"/>
                </a:lnTo>
                <a:lnTo>
                  <a:pt x="1018413" y="2057400"/>
                </a:lnTo>
                <a:lnTo>
                  <a:pt x="0" y="2057400"/>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44" r="0" b="-9844"/>
            </a:stretch>
          </a:blipFill>
        </p:spPr>
      </p:sp>
      <p:sp>
        <p:nvSpPr>
          <p:cNvPr name="Freeform 3" id="3"/>
          <p:cNvSpPr/>
          <p:nvPr/>
        </p:nvSpPr>
        <p:spPr>
          <a:xfrm flipH="false" flipV="false" rot="1737559">
            <a:off x="2318674" y="8845184"/>
            <a:ext cx="3751278" cy="2612254"/>
          </a:xfrm>
          <a:custGeom>
            <a:avLst/>
            <a:gdLst/>
            <a:ahLst/>
            <a:cxnLst/>
            <a:rect r="r" b="b" t="t" l="l"/>
            <a:pathLst>
              <a:path h="2612254" w="3751278">
                <a:moveTo>
                  <a:pt x="0" y="0"/>
                </a:moveTo>
                <a:lnTo>
                  <a:pt x="3751278" y="0"/>
                </a:lnTo>
                <a:lnTo>
                  <a:pt x="3751278" y="2612254"/>
                </a:lnTo>
                <a:lnTo>
                  <a:pt x="0" y="26122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true" flipV="false" rot="0">
            <a:off x="-1328922" y="8100335"/>
            <a:ext cx="3057281" cy="2751553"/>
          </a:xfrm>
          <a:custGeom>
            <a:avLst/>
            <a:gdLst/>
            <a:ahLst/>
            <a:cxnLst/>
            <a:rect r="r" b="b" t="t" l="l"/>
            <a:pathLst>
              <a:path h="2751553" w="3057281">
                <a:moveTo>
                  <a:pt x="3057281" y="0"/>
                </a:moveTo>
                <a:lnTo>
                  <a:pt x="0" y="0"/>
                </a:lnTo>
                <a:lnTo>
                  <a:pt x="0" y="2751552"/>
                </a:lnTo>
                <a:lnTo>
                  <a:pt x="3057281" y="2751552"/>
                </a:lnTo>
                <a:lnTo>
                  <a:pt x="3057281"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7259300" y="698230"/>
            <a:ext cx="3198742" cy="2797445"/>
          </a:xfrm>
          <a:custGeom>
            <a:avLst/>
            <a:gdLst/>
            <a:ahLst/>
            <a:cxnLst/>
            <a:rect r="r" b="b" t="t" l="l"/>
            <a:pathLst>
              <a:path h="2797445" w="3198742">
                <a:moveTo>
                  <a:pt x="0" y="0"/>
                </a:moveTo>
                <a:lnTo>
                  <a:pt x="3198742" y="0"/>
                </a:lnTo>
                <a:lnTo>
                  <a:pt x="3198742" y="2797445"/>
                </a:lnTo>
                <a:lnTo>
                  <a:pt x="0" y="27974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5400000">
            <a:off x="15561337" y="-1937162"/>
            <a:ext cx="2491650" cy="4103017"/>
          </a:xfrm>
          <a:custGeom>
            <a:avLst/>
            <a:gdLst/>
            <a:ahLst/>
            <a:cxnLst/>
            <a:rect r="r" b="b" t="t" l="l"/>
            <a:pathLst>
              <a:path h="4103017" w="2491650">
                <a:moveTo>
                  <a:pt x="0" y="0"/>
                </a:moveTo>
                <a:lnTo>
                  <a:pt x="2491650" y="0"/>
                </a:lnTo>
                <a:lnTo>
                  <a:pt x="2491650" y="4103017"/>
                </a:lnTo>
                <a:lnTo>
                  <a:pt x="0" y="41030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0991450" y="2492605"/>
            <a:ext cx="6053399" cy="6053399"/>
          </a:xfrm>
          <a:custGeom>
            <a:avLst/>
            <a:gdLst/>
            <a:ahLst/>
            <a:cxnLst/>
            <a:rect r="r" b="b" t="t" l="l"/>
            <a:pathLst>
              <a:path h="6053399" w="6053399">
                <a:moveTo>
                  <a:pt x="0" y="0"/>
                </a:moveTo>
                <a:lnTo>
                  <a:pt x="6053399" y="0"/>
                </a:lnTo>
                <a:lnTo>
                  <a:pt x="6053399" y="6053399"/>
                </a:lnTo>
                <a:lnTo>
                  <a:pt x="0" y="6053399"/>
                </a:lnTo>
                <a:lnTo>
                  <a:pt x="0" y="0"/>
                </a:lnTo>
                <a:close/>
              </a:path>
            </a:pathLst>
          </a:custGeom>
          <a:blipFill>
            <a:blip r:embed="rId11"/>
            <a:stretch>
              <a:fillRect l="0" t="0" r="0" b="0"/>
            </a:stretch>
          </a:blipFill>
        </p:spPr>
      </p:sp>
      <p:sp>
        <p:nvSpPr>
          <p:cNvPr name="TextBox 8" id="8"/>
          <p:cNvSpPr txBox="true"/>
          <p:nvPr/>
        </p:nvSpPr>
        <p:spPr>
          <a:xfrm rot="0">
            <a:off x="739441" y="3723873"/>
            <a:ext cx="9706840" cy="4162578"/>
          </a:xfrm>
          <a:prstGeom prst="rect">
            <a:avLst/>
          </a:prstGeom>
        </p:spPr>
        <p:txBody>
          <a:bodyPr anchor="t" rtlCol="false" tIns="0" lIns="0" bIns="0" rIns="0">
            <a:spAutoFit/>
          </a:bodyPr>
          <a:lstStyle/>
          <a:p>
            <a:pPr algn="just">
              <a:lnSpc>
                <a:spcPts val="3364"/>
              </a:lnSpc>
            </a:pPr>
          </a:p>
          <a:p>
            <a:pPr algn="just">
              <a:lnSpc>
                <a:spcPts val="3768"/>
              </a:lnSpc>
            </a:pPr>
            <a:r>
              <a:rPr lang="en-US" sz="2791" spc="86">
                <a:solidFill>
                  <a:srgbClr val="2B2B2B"/>
                </a:solidFill>
                <a:latin typeface="Quicksand Semi-Bold"/>
              </a:rPr>
              <a:t>Welcome to Explain Like I’m 5! Here, we make learning easy and fun. You can explore cool topics, discover interesting facts, read simple summaries, and even take quizzes to test your knowledge. It's like having a friendly teacher who explains everything in a way that's super easy to understand. Get ready to learn and have fun!</a:t>
            </a:r>
          </a:p>
          <a:p>
            <a:pPr algn="just" marL="0" indent="0" lvl="0">
              <a:lnSpc>
                <a:spcPts val="3364"/>
              </a:lnSpc>
              <a:spcBef>
                <a:spcPct val="0"/>
              </a:spcBef>
            </a:pPr>
          </a:p>
        </p:txBody>
      </p:sp>
      <p:sp>
        <p:nvSpPr>
          <p:cNvPr name="TextBox 9" id="9"/>
          <p:cNvSpPr txBox="true"/>
          <p:nvPr/>
        </p:nvSpPr>
        <p:spPr>
          <a:xfrm rot="0">
            <a:off x="739441" y="2587855"/>
            <a:ext cx="10656737" cy="960234"/>
          </a:xfrm>
          <a:prstGeom prst="rect">
            <a:avLst/>
          </a:prstGeom>
        </p:spPr>
        <p:txBody>
          <a:bodyPr anchor="t" rtlCol="false" tIns="0" lIns="0" bIns="0" rIns="0">
            <a:spAutoFit/>
          </a:bodyPr>
          <a:lstStyle/>
          <a:p>
            <a:pPr algn="l" marL="0" indent="0" lvl="0">
              <a:lnSpc>
                <a:spcPts val="7220"/>
              </a:lnSpc>
            </a:pPr>
            <a:r>
              <a:rPr lang="en-US" sz="6943" spc="-138">
                <a:solidFill>
                  <a:srgbClr val="2B2B2B"/>
                </a:solidFill>
                <a:latin typeface="Fibre"/>
              </a:rPr>
              <a:t>ABOUT Explain Like I’m 5: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44" r="0" b="-9844"/>
            </a:stretch>
          </a:blipFill>
        </p:spPr>
      </p:sp>
      <p:sp>
        <p:nvSpPr>
          <p:cNvPr name="Freeform 3" id="3"/>
          <p:cNvSpPr/>
          <p:nvPr/>
        </p:nvSpPr>
        <p:spPr>
          <a:xfrm flipH="false" flipV="false" rot="1737559">
            <a:off x="-973962" y="8243230"/>
            <a:ext cx="4670260" cy="3252199"/>
          </a:xfrm>
          <a:custGeom>
            <a:avLst/>
            <a:gdLst/>
            <a:ahLst/>
            <a:cxnLst/>
            <a:rect r="r" b="b" t="t" l="l"/>
            <a:pathLst>
              <a:path h="3252199" w="4670260">
                <a:moveTo>
                  <a:pt x="0" y="0"/>
                </a:moveTo>
                <a:lnTo>
                  <a:pt x="4670260" y="0"/>
                </a:lnTo>
                <a:lnTo>
                  <a:pt x="4670260" y="3252199"/>
                </a:lnTo>
                <a:lnTo>
                  <a:pt x="0" y="3252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437963" y="-3539609"/>
            <a:ext cx="4859148" cy="4691287"/>
          </a:xfrm>
          <a:custGeom>
            <a:avLst/>
            <a:gdLst/>
            <a:ahLst/>
            <a:cxnLst/>
            <a:rect r="r" b="b" t="t" l="l"/>
            <a:pathLst>
              <a:path h="4691287" w="4859148">
                <a:moveTo>
                  <a:pt x="0" y="0"/>
                </a:moveTo>
                <a:lnTo>
                  <a:pt x="4859148" y="0"/>
                </a:lnTo>
                <a:lnTo>
                  <a:pt x="4859148" y="4691287"/>
                </a:lnTo>
                <a:lnTo>
                  <a:pt x="0" y="4691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90904" y="2023218"/>
            <a:ext cx="6240564" cy="6240564"/>
          </a:xfrm>
          <a:custGeom>
            <a:avLst/>
            <a:gdLst/>
            <a:ahLst/>
            <a:cxnLst/>
            <a:rect r="r" b="b" t="t" l="l"/>
            <a:pathLst>
              <a:path h="6240564" w="6240564">
                <a:moveTo>
                  <a:pt x="0" y="0"/>
                </a:moveTo>
                <a:lnTo>
                  <a:pt x="6240564" y="0"/>
                </a:lnTo>
                <a:lnTo>
                  <a:pt x="6240564" y="6240564"/>
                </a:lnTo>
                <a:lnTo>
                  <a:pt x="0" y="6240564"/>
                </a:lnTo>
                <a:lnTo>
                  <a:pt x="0" y="0"/>
                </a:lnTo>
                <a:close/>
              </a:path>
            </a:pathLst>
          </a:custGeom>
          <a:blipFill>
            <a:blip r:embed="rId7"/>
            <a:stretch>
              <a:fillRect l="0" t="0" r="0" b="0"/>
            </a:stretch>
          </a:blipFill>
        </p:spPr>
      </p:sp>
      <p:sp>
        <p:nvSpPr>
          <p:cNvPr name="TextBox 6" id="6"/>
          <p:cNvSpPr txBox="true"/>
          <p:nvPr/>
        </p:nvSpPr>
        <p:spPr>
          <a:xfrm rot="0">
            <a:off x="9545744" y="4015574"/>
            <a:ext cx="7864985" cy="3077766"/>
          </a:xfrm>
          <a:prstGeom prst="rect">
            <a:avLst/>
          </a:prstGeom>
        </p:spPr>
        <p:txBody>
          <a:bodyPr anchor="t" rtlCol="false" tIns="0" lIns="0" bIns="0" rIns="0">
            <a:spAutoFit/>
          </a:bodyPr>
          <a:lstStyle/>
          <a:p>
            <a:pPr algn="just" marL="0" indent="0" lvl="0">
              <a:lnSpc>
                <a:spcPts val="4129"/>
              </a:lnSpc>
              <a:spcBef>
                <a:spcPct val="0"/>
              </a:spcBef>
            </a:pPr>
            <a:r>
              <a:rPr lang="en-US" sz="3058" spc="94" u="none">
                <a:solidFill>
                  <a:srgbClr val="2B2B2B"/>
                </a:solidFill>
                <a:latin typeface="Quicksand Semi-Bold"/>
              </a:rPr>
              <a:t>We take inspiration </a:t>
            </a:r>
            <a:r>
              <a:rPr lang="en-US" sz="3058" spc="94" u="none">
                <a:solidFill>
                  <a:srgbClr val="2B2B2B"/>
                </a:solidFill>
                <a:latin typeface="Quicksand Semi-Bold"/>
              </a:rPr>
              <a:t>from the joy of making learning fun and accessible for everyone. We believe that complex topics can be explained simply, sparking curiosity and a love for learning in all ages.</a:t>
            </a:r>
          </a:p>
        </p:txBody>
      </p:sp>
      <p:sp>
        <p:nvSpPr>
          <p:cNvPr name="TextBox 7" id="7"/>
          <p:cNvSpPr txBox="true"/>
          <p:nvPr/>
        </p:nvSpPr>
        <p:spPr>
          <a:xfrm rot="0">
            <a:off x="9545744" y="2449373"/>
            <a:ext cx="7321793" cy="1149735"/>
          </a:xfrm>
          <a:prstGeom prst="rect">
            <a:avLst/>
          </a:prstGeom>
        </p:spPr>
        <p:txBody>
          <a:bodyPr anchor="t" rtlCol="false" tIns="0" lIns="0" bIns="0" rIns="0">
            <a:spAutoFit/>
          </a:bodyPr>
          <a:lstStyle/>
          <a:p>
            <a:pPr algn="l" marL="0" indent="0" lvl="0">
              <a:lnSpc>
                <a:spcPts val="8632"/>
              </a:lnSpc>
            </a:pPr>
            <a:r>
              <a:rPr lang="en-US" sz="8300" spc="-166">
                <a:solidFill>
                  <a:srgbClr val="2B2B2B"/>
                </a:solidFill>
                <a:latin typeface="Fibre"/>
              </a:rPr>
              <a:t>     Inspiration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44" r="0" b="-9844"/>
            </a:stretch>
          </a:blipFill>
        </p:spPr>
      </p:sp>
      <p:sp>
        <p:nvSpPr>
          <p:cNvPr name="Freeform 3" id="3"/>
          <p:cNvSpPr/>
          <p:nvPr/>
        </p:nvSpPr>
        <p:spPr>
          <a:xfrm flipH="false" flipV="false" rot="0">
            <a:off x="3544544" y="1172977"/>
            <a:ext cx="11198912" cy="7941047"/>
          </a:xfrm>
          <a:custGeom>
            <a:avLst/>
            <a:gdLst/>
            <a:ahLst/>
            <a:cxnLst/>
            <a:rect r="r" b="b" t="t" l="l"/>
            <a:pathLst>
              <a:path h="7941047" w="11198912">
                <a:moveTo>
                  <a:pt x="0" y="0"/>
                </a:moveTo>
                <a:lnTo>
                  <a:pt x="11198912" y="0"/>
                </a:lnTo>
                <a:lnTo>
                  <a:pt x="11198912" y="7941046"/>
                </a:lnTo>
                <a:lnTo>
                  <a:pt x="0" y="79410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748704" y="-3236984"/>
            <a:ext cx="3554807" cy="5131612"/>
          </a:xfrm>
          <a:custGeom>
            <a:avLst/>
            <a:gdLst/>
            <a:ahLst/>
            <a:cxnLst/>
            <a:rect r="r" b="b" t="t" l="l"/>
            <a:pathLst>
              <a:path h="5131612" w="3554807">
                <a:moveTo>
                  <a:pt x="0" y="0"/>
                </a:moveTo>
                <a:lnTo>
                  <a:pt x="3554808" y="0"/>
                </a:lnTo>
                <a:lnTo>
                  <a:pt x="3554808" y="5131612"/>
                </a:lnTo>
                <a:lnTo>
                  <a:pt x="0" y="51316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503353" y="2377331"/>
            <a:ext cx="3006706" cy="2766169"/>
          </a:xfrm>
          <a:custGeom>
            <a:avLst/>
            <a:gdLst/>
            <a:ahLst/>
            <a:cxnLst/>
            <a:rect r="r" b="b" t="t" l="l"/>
            <a:pathLst>
              <a:path h="2766169" w="3006706">
                <a:moveTo>
                  <a:pt x="0" y="0"/>
                </a:moveTo>
                <a:lnTo>
                  <a:pt x="3006706" y="0"/>
                </a:lnTo>
                <a:lnTo>
                  <a:pt x="3006706" y="2766169"/>
                </a:lnTo>
                <a:lnTo>
                  <a:pt x="0" y="27661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4182716">
            <a:off x="16663466" y="7802025"/>
            <a:ext cx="3249068" cy="4006698"/>
          </a:xfrm>
          <a:custGeom>
            <a:avLst/>
            <a:gdLst/>
            <a:ahLst/>
            <a:cxnLst/>
            <a:rect r="r" b="b" t="t" l="l"/>
            <a:pathLst>
              <a:path h="4006698" w="3249068">
                <a:moveTo>
                  <a:pt x="0" y="0"/>
                </a:moveTo>
                <a:lnTo>
                  <a:pt x="3249068" y="0"/>
                </a:lnTo>
                <a:lnTo>
                  <a:pt x="3249068" y="4006698"/>
                </a:lnTo>
                <a:lnTo>
                  <a:pt x="0" y="40066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259300" y="4754150"/>
            <a:ext cx="2262958" cy="3726427"/>
          </a:xfrm>
          <a:custGeom>
            <a:avLst/>
            <a:gdLst/>
            <a:ahLst/>
            <a:cxnLst/>
            <a:rect r="r" b="b" t="t" l="l"/>
            <a:pathLst>
              <a:path h="3726427" w="2262958">
                <a:moveTo>
                  <a:pt x="0" y="0"/>
                </a:moveTo>
                <a:lnTo>
                  <a:pt x="2262958" y="0"/>
                </a:lnTo>
                <a:lnTo>
                  <a:pt x="2262958" y="3726427"/>
                </a:lnTo>
                <a:lnTo>
                  <a:pt x="0" y="372642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1737559">
            <a:off x="1159713" y="8845184"/>
            <a:ext cx="3751278" cy="2612254"/>
          </a:xfrm>
          <a:custGeom>
            <a:avLst/>
            <a:gdLst/>
            <a:ahLst/>
            <a:cxnLst/>
            <a:rect r="r" b="b" t="t" l="l"/>
            <a:pathLst>
              <a:path h="2612254" w="3751278">
                <a:moveTo>
                  <a:pt x="0" y="0"/>
                </a:moveTo>
                <a:lnTo>
                  <a:pt x="3751278" y="0"/>
                </a:lnTo>
                <a:lnTo>
                  <a:pt x="3751278" y="2612254"/>
                </a:lnTo>
                <a:lnTo>
                  <a:pt x="0" y="261225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6003287" y="-481992"/>
            <a:ext cx="2781341" cy="2859323"/>
          </a:xfrm>
          <a:custGeom>
            <a:avLst/>
            <a:gdLst/>
            <a:ahLst/>
            <a:cxnLst/>
            <a:rect r="r" b="b" t="t" l="l"/>
            <a:pathLst>
              <a:path h="2859323" w="2781341">
                <a:moveTo>
                  <a:pt x="0" y="0"/>
                </a:moveTo>
                <a:lnTo>
                  <a:pt x="2781341" y="0"/>
                </a:lnTo>
                <a:lnTo>
                  <a:pt x="2781341" y="2859323"/>
                </a:lnTo>
                <a:lnTo>
                  <a:pt x="0" y="285932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TextBox 10" id="10"/>
          <p:cNvSpPr txBox="true"/>
          <p:nvPr/>
        </p:nvSpPr>
        <p:spPr>
          <a:xfrm rot="0">
            <a:off x="4133951" y="4706525"/>
            <a:ext cx="10357612" cy="2269764"/>
          </a:xfrm>
          <a:prstGeom prst="rect">
            <a:avLst/>
          </a:prstGeom>
        </p:spPr>
        <p:txBody>
          <a:bodyPr anchor="t" rtlCol="false" tIns="0" lIns="0" bIns="0" rIns="0">
            <a:spAutoFit/>
          </a:bodyPr>
          <a:lstStyle/>
          <a:p>
            <a:pPr algn="just" marL="0" indent="0" lvl="0">
              <a:lnSpc>
                <a:spcPts val="4525"/>
              </a:lnSpc>
              <a:spcBef>
                <a:spcPct val="0"/>
              </a:spcBef>
            </a:pPr>
            <a:r>
              <a:rPr lang="en-US" sz="3352" spc="103" u="none">
                <a:solidFill>
                  <a:srgbClr val="2B2B2B"/>
                </a:solidFill>
                <a:latin typeface="Quicksand Semi-Bold"/>
              </a:rPr>
              <a:t>We believe that everyone deserves to learn in a way that’s simple and fun. Explain Like I’m 5 breaks down complex topics, making them easy to understand and enjoyable for all ages.</a:t>
            </a:r>
          </a:p>
        </p:txBody>
      </p:sp>
      <p:sp>
        <p:nvSpPr>
          <p:cNvPr name="TextBox 11" id="11"/>
          <p:cNvSpPr txBox="true"/>
          <p:nvPr/>
        </p:nvSpPr>
        <p:spPr>
          <a:xfrm rot="0">
            <a:off x="4114901" y="3005981"/>
            <a:ext cx="10058197" cy="1105540"/>
          </a:xfrm>
          <a:prstGeom prst="rect">
            <a:avLst/>
          </a:prstGeom>
        </p:spPr>
        <p:txBody>
          <a:bodyPr anchor="t" rtlCol="false" tIns="0" lIns="0" bIns="0" rIns="0">
            <a:spAutoFit/>
          </a:bodyPr>
          <a:lstStyle/>
          <a:p>
            <a:pPr algn="ctr" marL="0" indent="0" lvl="0">
              <a:lnSpc>
                <a:spcPts val="8320"/>
              </a:lnSpc>
            </a:pPr>
            <a:r>
              <a:rPr lang="en-US" sz="8000" spc="-160">
                <a:solidFill>
                  <a:srgbClr val="2B2B2B"/>
                </a:solidFill>
                <a:latin typeface="Fibre"/>
              </a:rPr>
              <a:t>Why “Explain Like I’m 5"?</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44" r="0" b="-9844"/>
            </a:stretch>
          </a:blipFill>
        </p:spPr>
      </p:sp>
      <p:sp>
        <p:nvSpPr>
          <p:cNvPr name="Freeform 3" id="3"/>
          <p:cNvSpPr/>
          <p:nvPr/>
        </p:nvSpPr>
        <p:spPr>
          <a:xfrm flipH="false" flipV="false" rot="1737559">
            <a:off x="2318674" y="8845184"/>
            <a:ext cx="3751278" cy="2612254"/>
          </a:xfrm>
          <a:custGeom>
            <a:avLst/>
            <a:gdLst/>
            <a:ahLst/>
            <a:cxnLst/>
            <a:rect r="r" b="b" t="t" l="l"/>
            <a:pathLst>
              <a:path h="2612254" w="3751278">
                <a:moveTo>
                  <a:pt x="0" y="0"/>
                </a:moveTo>
                <a:lnTo>
                  <a:pt x="3751278" y="0"/>
                </a:lnTo>
                <a:lnTo>
                  <a:pt x="3751278" y="2612254"/>
                </a:lnTo>
                <a:lnTo>
                  <a:pt x="0" y="26122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true" flipV="false" rot="0">
            <a:off x="-1328922" y="8100335"/>
            <a:ext cx="3057281" cy="2751553"/>
          </a:xfrm>
          <a:custGeom>
            <a:avLst/>
            <a:gdLst/>
            <a:ahLst/>
            <a:cxnLst/>
            <a:rect r="r" b="b" t="t" l="l"/>
            <a:pathLst>
              <a:path h="2751553" w="3057281">
                <a:moveTo>
                  <a:pt x="3057281" y="0"/>
                </a:moveTo>
                <a:lnTo>
                  <a:pt x="0" y="0"/>
                </a:lnTo>
                <a:lnTo>
                  <a:pt x="0" y="2751552"/>
                </a:lnTo>
                <a:lnTo>
                  <a:pt x="3057281" y="2751552"/>
                </a:lnTo>
                <a:lnTo>
                  <a:pt x="3057281"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7259300" y="698230"/>
            <a:ext cx="3198742" cy="2797445"/>
          </a:xfrm>
          <a:custGeom>
            <a:avLst/>
            <a:gdLst/>
            <a:ahLst/>
            <a:cxnLst/>
            <a:rect r="r" b="b" t="t" l="l"/>
            <a:pathLst>
              <a:path h="2797445" w="3198742">
                <a:moveTo>
                  <a:pt x="0" y="0"/>
                </a:moveTo>
                <a:lnTo>
                  <a:pt x="3198742" y="0"/>
                </a:lnTo>
                <a:lnTo>
                  <a:pt x="3198742" y="2797445"/>
                </a:lnTo>
                <a:lnTo>
                  <a:pt x="0" y="27974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5400000">
            <a:off x="15561337" y="-1937162"/>
            <a:ext cx="2491650" cy="4103017"/>
          </a:xfrm>
          <a:custGeom>
            <a:avLst/>
            <a:gdLst/>
            <a:ahLst/>
            <a:cxnLst/>
            <a:rect r="r" b="b" t="t" l="l"/>
            <a:pathLst>
              <a:path h="4103017" w="2491650">
                <a:moveTo>
                  <a:pt x="0" y="0"/>
                </a:moveTo>
                <a:lnTo>
                  <a:pt x="2491650" y="0"/>
                </a:lnTo>
                <a:lnTo>
                  <a:pt x="2491650" y="4103017"/>
                </a:lnTo>
                <a:lnTo>
                  <a:pt x="0" y="41030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a:grpSpLocks noChangeAspect="true"/>
          </p:cNvGrpSpPr>
          <p:nvPr/>
        </p:nvGrpSpPr>
        <p:grpSpPr>
          <a:xfrm rot="0">
            <a:off x="10174861" y="1901884"/>
            <a:ext cx="6483233" cy="6483233"/>
            <a:chOff x="0" y="0"/>
            <a:chExt cx="34823400" cy="34823400"/>
          </a:xfrm>
        </p:grpSpPr>
        <p:sp>
          <p:nvSpPr>
            <p:cNvPr name="Freeform 8" id="8"/>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11"/>
              <a:stretch>
                <a:fillRect l="-25059" t="0" r="-25059" b="0"/>
              </a:stretch>
            </a:blipFill>
          </p:spPr>
        </p:sp>
        <p:sp>
          <p:nvSpPr>
            <p:cNvPr name="Freeform 9" id="9"/>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12"/>
              <a:stretch>
                <a:fillRect l="0" t="0" r="0" b="0"/>
              </a:stretch>
            </a:blipFill>
          </p:spPr>
        </p:sp>
      </p:grpSp>
      <p:sp>
        <p:nvSpPr>
          <p:cNvPr name="Freeform 10" id="10"/>
          <p:cNvSpPr/>
          <p:nvPr/>
        </p:nvSpPr>
        <p:spPr>
          <a:xfrm flipH="false" flipV="false" rot="0">
            <a:off x="821210" y="2941988"/>
            <a:ext cx="207490" cy="205227"/>
          </a:xfrm>
          <a:custGeom>
            <a:avLst/>
            <a:gdLst/>
            <a:ahLst/>
            <a:cxnLst/>
            <a:rect r="r" b="b" t="t" l="l"/>
            <a:pathLst>
              <a:path h="205227" w="207490">
                <a:moveTo>
                  <a:pt x="0" y="0"/>
                </a:moveTo>
                <a:lnTo>
                  <a:pt x="207490" y="0"/>
                </a:lnTo>
                <a:lnTo>
                  <a:pt x="207490" y="205226"/>
                </a:lnTo>
                <a:lnTo>
                  <a:pt x="0" y="20522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821210" y="5934075"/>
            <a:ext cx="207490" cy="205227"/>
          </a:xfrm>
          <a:custGeom>
            <a:avLst/>
            <a:gdLst/>
            <a:ahLst/>
            <a:cxnLst/>
            <a:rect r="r" b="b" t="t" l="l"/>
            <a:pathLst>
              <a:path h="205227" w="207490">
                <a:moveTo>
                  <a:pt x="0" y="0"/>
                </a:moveTo>
                <a:lnTo>
                  <a:pt x="207490" y="0"/>
                </a:lnTo>
                <a:lnTo>
                  <a:pt x="207490" y="205227"/>
                </a:lnTo>
                <a:lnTo>
                  <a:pt x="0" y="20522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821210" y="4938273"/>
            <a:ext cx="207490" cy="205227"/>
          </a:xfrm>
          <a:custGeom>
            <a:avLst/>
            <a:gdLst/>
            <a:ahLst/>
            <a:cxnLst/>
            <a:rect r="r" b="b" t="t" l="l"/>
            <a:pathLst>
              <a:path h="205227" w="207490">
                <a:moveTo>
                  <a:pt x="0" y="0"/>
                </a:moveTo>
                <a:lnTo>
                  <a:pt x="207490" y="0"/>
                </a:lnTo>
                <a:lnTo>
                  <a:pt x="207490" y="205227"/>
                </a:lnTo>
                <a:lnTo>
                  <a:pt x="0" y="20522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821210" y="3937789"/>
            <a:ext cx="207490" cy="205227"/>
          </a:xfrm>
          <a:custGeom>
            <a:avLst/>
            <a:gdLst/>
            <a:ahLst/>
            <a:cxnLst/>
            <a:rect r="r" b="b" t="t" l="l"/>
            <a:pathLst>
              <a:path h="205227" w="207490">
                <a:moveTo>
                  <a:pt x="0" y="0"/>
                </a:moveTo>
                <a:lnTo>
                  <a:pt x="207490" y="0"/>
                </a:lnTo>
                <a:lnTo>
                  <a:pt x="207490" y="205227"/>
                </a:lnTo>
                <a:lnTo>
                  <a:pt x="0" y="20522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821210" y="6929877"/>
            <a:ext cx="207490" cy="205227"/>
          </a:xfrm>
          <a:custGeom>
            <a:avLst/>
            <a:gdLst/>
            <a:ahLst/>
            <a:cxnLst/>
            <a:rect r="r" b="b" t="t" l="l"/>
            <a:pathLst>
              <a:path h="205227" w="207490">
                <a:moveTo>
                  <a:pt x="0" y="0"/>
                </a:moveTo>
                <a:lnTo>
                  <a:pt x="207490" y="0"/>
                </a:lnTo>
                <a:lnTo>
                  <a:pt x="207490" y="205227"/>
                </a:lnTo>
                <a:lnTo>
                  <a:pt x="0" y="20522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5" id="15"/>
          <p:cNvSpPr txBox="true"/>
          <p:nvPr/>
        </p:nvSpPr>
        <p:spPr>
          <a:xfrm rot="0">
            <a:off x="1236190" y="2749611"/>
            <a:ext cx="7975566" cy="4945381"/>
          </a:xfrm>
          <a:prstGeom prst="rect">
            <a:avLst/>
          </a:prstGeom>
        </p:spPr>
        <p:txBody>
          <a:bodyPr anchor="t" rtlCol="false" tIns="0" lIns="0" bIns="0" rIns="0">
            <a:spAutoFit/>
          </a:bodyPr>
          <a:lstStyle/>
          <a:p>
            <a:pPr algn="l">
              <a:lnSpc>
                <a:spcPts val="3914"/>
              </a:lnSpc>
            </a:pPr>
            <a:r>
              <a:rPr lang="en-US" sz="2899" spc="89">
                <a:solidFill>
                  <a:srgbClr val="2B2B2B"/>
                </a:solidFill>
                <a:latin typeface="Quicksand Semi-Bold"/>
              </a:rPr>
              <a:t> Simple explanations for complex topics</a:t>
            </a:r>
          </a:p>
          <a:p>
            <a:pPr algn="l">
              <a:lnSpc>
                <a:spcPts val="3914"/>
              </a:lnSpc>
            </a:pPr>
          </a:p>
          <a:p>
            <a:pPr algn="l">
              <a:lnSpc>
                <a:spcPts val="3914"/>
              </a:lnSpc>
            </a:pPr>
            <a:r>
              <a:rPr lang="en-US" sz="2899" spc="89">
                <a:solidFill>
                  <a:srgbClr val="2B2B2B"/>
                </a:solidFill>
                <a:latin typeface="Quicksand Semi-Bold"/>
              </a:rPr>
              <a:t>Fun and interactive quizzes</a:t>
            </a:r>
          </a:p>
          <a:p>
            <a:pPr algn="l">
              <a:lnSpc>
                <a:spcPts val="3914"/>
              </a:lnSpc>
            </a:pPr>
          </a:p>
          <a:p>
            <a:pPr algn="l">
              <a:lnSpc>
                <a:spcPts val="3914"/>
              </a:lnSpc>
            </a:pPr>
            <a:r>
              <a:rPr lang="en-US" sz="2899" spc="89">
                <a:solidFill>
                  <a:srgbClr val="2B2B2B"/>
                </a:solidFill>
                <a:latin typeface="Quicksand Semi-Bold"/>
              </a:rPr>
              <a:t>Interesting facts and summaries</a:t>
            </a:r>
          </a:p>
          <a:p>
            <a:pPr algn="l">
              <a:lnSpc>
                <a:spcPts val="3914"/>
              </a:lnSpc>
            </a:pPr>
          </a:p>
          <a:p>
            <a:pPr algn="l">
              <a:lnSpc>
                <a:spcPts val="3914"/>
              </a:lnSpc>
            </a:pPr>
            <a:r>
              <a:rPr lang="en-US" sz="2899" spc="89">
                <a:solidFill>
                  <a:srgbClr val="2B2B2B"/>
                </a:solidFill>
                <a:latin typeface="Quicksand Semi-Bold"/>
              </a:rPr>
              <a:t>Easy-to-navigate categories</a:t>
            </a:r>
          </a:p>
          <a:p>
            <a:pPr algn="l">
              <a:lnSpc>
                <a:spcPts val="3914"/>
              </a:lnSpc>
            </a:pPr>
          </a:p>
          <a:p>
            <a:pPr algn="l" marL="0" indent="0" lvl="0">
              <a:lnSpc>
                <a:spcPts val="3914"/>
              </a:lnSpc>
              <a:spcBef>
                <a:spcPct val="0"/>
              </a:spcBef>
            </a:pPr>
            <a:r>
              <a:rPr lang="en-US" sz="2899" spc="89">
                <a:solidFill>
                  <a:srgbClr val="2B2B2B"/>
                </a:solidFill>
                <a:latin typeface="Quicksand Semi-Bold"/>
              </a:rPr>
              <a:t>Engaging and educational content for all ages.</a:t>
            </a:r>
          </a:p>
        </p:txBody>
      </p:sp>
      <p:sp>
        <p:nvSpPr>
          <p:cNvPr name="TextBox 16" id="16"/>
          <p:cNvSpPr txBox="true"/>
          <p:nvPr/>
        </p:nvSpPr>
        <p:spPr>
          <a:xfrm rot="0">
            <a:off x="924955" y="1342703"/>
            <a:ext cx="7321793" cy="1251711"/>
          </a:xfrm>
          <a:prstGeom prst="rect">
            <a:avLst/>
          </a:prstGeom>
        </p:spPr>
        <p:txBody>
          <a:bodyPr anchor="t" rtlCol="false" tIns="0" lIns="0" bIns="0" rIns="0">
            <a:spAutoFit/>
          </a:bodyPr>
          <a:lstStyle/>
          <a:p>
            <a:pPr algn="l" marL="0" indent="0" lvl="0">
              <a:lnSpc>
                <a:spcPts val="9463"/>
              </a:lnSpc>
            </a:pPr>
            <a:r>
              <a:rPr lang="en-US" sz="9099" spc="-181">
                <a:solidFill>
                  <a:srgbClr val="2B2B2B"/>
                </a:solidFill>
                <a:latin typeface="Fibre"/>
              </a:rPr>
              <a:t>       Features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44" r="0" b="-9844"/>
            </a:stretch>
          </a:blipFill>
        </p:spPr>
      </p:sp>
      <p:sp>
        <p:nvSpPr>
          <p:cNvPr name="Freeform 3" id="3"/>
          <p:cNvSpPr/>
          <p:nvPr/>
        </p:nvSpPr>
        <p:spPr>
          <a:xfrm flipH="false" flipV="false" rot="0">
            <a:off x="3544544" y="1172977"/>
            <a:ext cx="11198912" cy="7941047"/>
          </a:xfrm>
          <a:custGeom>
            <a:avLst/>
            <a:gdLst/>
            <a:ahLst/>
            <a:cxnLst/>
            <a:rect r="r" b="b" t="t" l="l"/>
            <a:pathLst>
              <a:path h="7941047" w="11198912">
                <a:moveTo>
                  <a:pt x="0" y="0"/>
                </a:moveTo>
                <a:lnTo>
                  <a:pt x="11198912" y="0"/>
                </a:lnTo>
                <a:lnTo>
                  <a:pt x="11198912" y="7941046"/>
                </a:lnTo>
                <a:lnTo>
                  <a:pt x="0" y="79410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748704" y="-3236984"/>
            <a:ext cx="3554807" cy="5131612"/>
          </a:xfrm>
          <a:custGeom>
            <a:avLst/>
            <a:gdLst/>
            <a:ahLst/>
            <a:cxnLst/>
            <a:rect r="r" b="b" t="t" l="l"/>
            <a:pathLst>
              <a:path h="5131612" w="3554807">
                <a:moveTo>
                  <a:pt x="0" y="0"/>
                </a:moveTo>
                <a:lnTo>
                  <a:pt x="3554808" y="0"/>
                </a:lnTo>
                <a:lnTo>
                  <a:pt x="3554808" y="5131612"/>
                </a:lnTo>
                <a:lnTo>
                  <a:pt x="0" y="51316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503353" y="2377331"/>
            <a:ext cx="3006706" cy="2766169"/>
          </a:xfrm>
          <a:custGeom>
            <a:avLst/>
            <a:gdLst/>
            <a:ahLst/>
            <a:cxnLst/>
            <a:rect r="r" b="b" t="t" l="l"/>
            <a:pathLst>
              <a:path h="2766169" w="3006706">
                <a:moveTo>
                  <a:pt x="0" y="0"/>
                </a:moveTo>
                <a:lnTo>
                  <a:pt x="3006706" y="0"/>
                </a:lnTo>
                <a:lnTo>
                  <a:pt x="3006706" y="2766169"/>
                </a:lnTo>
                <a:lnTo>
                  <a:pt x="0" y="27661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4182716">
            <a:off x="16663466" y="7802025"/>
            <a:ext cx="3249068" cy="4006698"/>
          </a:xfrm>
          <a:custGeom>
            <a:avLst/>
            <a:gdLst/>
            <a:ahLst/>
            <a:cxnLst/>
            <a:rect r="r" b="b" t="t" l="l"/>
            <a:pathLst>
              <a:path h="4006698" w="3249068">
                <a:moveTo>
                  <a:pt x="0" y="0"/>
                </a:moveTo>
                <a:lnTo>
                  <a:pt x="3249068" y="0"/>
                </a:lnTo>
                <a:lnTo>
                  <a:pt x="3249068" y="4006698"/>
                </a:lnTo>
                <a:lnTo>
                  <a:pt x="0" y="40066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259300" y="4754150"/>
            <a:ext cx="2262958" cy="3726427"/>
          </a:xfrm>
          <a:custGeom>
            <a:avLst/>
            <a:gdLst/>
            <a:ahLst/>
            <a:cxnLst/>
            <a:rect r="r" b="b" t="t" l="l"/>
            <a:pathLst>
              <a:path h="3726427" w="2262958">
                <a:moveTo>
                  <a:pt x="0" y="0"/>
                </a:moveTo>
                <a:lnTo>
                  <a:pt x="2262958" y="0"/>
                </a:lnTo>
                <a:lnTo>
                  <a:pt x="2262958" y="3726427"/>
                </a:lnTo>
                <a:lnTo>
                  <a:pt x="0" y="372642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1737559">
            <a:off x="1159713" y="8845184"/>
            <a:ext cx="3751278" cy="2612254"/>
          </a:xfrm>
          <a:custGeom>
            <a:avLst/>
            <a:gdLst/>
            <a:ahLst/>
            <a:cxnLst/>
            <a:rect r="r" b="b" t="t" l="l"/>
            <a:pathLst>
              <a:path h="2612254" w="3751278">
                <a:moveTo>
                  <a:pt x="0" y="0"/>
                </a:moveTo>
                <a:lnTo>
                  <a:pt x="3751278" y="0"/>
                </a:lnTo>
                <a:lnTo>
                  <a:pt x="3751278" y="2612254"/>
                </a:lnTo>
                <a:lnTo>
                  <a:pt x="0" y="261225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6003287" y="-481992"/>
            <a:ext cx="2781341" cy="2859323"/>
          </a:xfrm>
          <a:custGeom>
            <a:avLst/>
            <a:gdLst/>
            <a:ahLst/>
            <a:cxnLst/>
            <a:rect r="r" b="b" t="t" l="l"/>
            <a:pathLst>
              <a:path h="2859323" w="2781341">
                <a:moveTo>
                  <a:pt x="0" y="0"/>
                </a:moveTo>
                <a:lnTo>
                  <a:pt x="2781341" y="0"/>
                </a:lnTo>
                <a:lnTo>
                  <a:pt x="2781341" y="2859323"/>
                </a:lnTo>
                <a:lnTo>
                  <a:pt x="0" y="285932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TextBox 10" id="10"/>
          <p:cNvSpPr txBox="true"/>
          <p:nvPr/>
        </p:nvSpPr>
        <p:spPr>
          <a:xfrm rot="0">
            <a:off x="4784346" y="4375784"/>
            <a:ext cx="9193961" cy="4339591"/>
          </a:xfrm>
          <a:prstGeom prst="rect">
            <a:avLst/>
          </a:prstGeom>
        </p:spPr>
        <p:txBody>
          <a:bodyPr anchor="t" rtlCol="false" tIns="0" lIns="0" bIns="0" rIns="0">
            <a:spAutoFit/>
          </a:bodyPr>
          <a:lstStyle/>
          <a:p>
            <a:pPr algn="just" marL="0" indent="0" lvl="0">
              <a:lnSpc>
                <a:spcPts val="4319"/>
              </a:lnSpc>
              <a:spcBef>
                <a:spcPct val="0"/>
              </a:spcBef>
            </a:pPr>
            <a:r>
              <a:rPr lang="en-US" sz="3199" spc="99" u="none">
                <a:solidFill>
                  <a:srgbClr val="2B2B2B"/>
                </a:solidFill>
                <a:latin typeface="Quicksand Semi-Bold"/>
              </a:rPr>
              <a:t>Explain Like I’m 5 can make learning fun and easy for everyone. It helps people understand tricky topics, sparks curiosity, and makes them excited about learning. By breaking down complex ideas, it makes education more accessible and enjoyable for all ages.</a:t>
            </a:r>
          </a:p>
          <a:p>
            <a:pPr algn="just" marL="0" indent="0" lvl="0">
              <a:lnSpc>
                <a:spcPts val="4319"/>
              </a:lnSpc>
              <a:spcBef>
                <a:spcPct val="0"/>
              </a:spcBef>
            </a:pPr>
          </a:p>
        </p:txBody>
      </p:sp>
      <p:sp>
        <p:nvSpPr>
          <p:cNvPr name="TextBox 11" id="11"/>
          <p:cNvSpPr txBox="true"/>
          <p:nvPr/>
        </p:nvSpPr>
        <p:spPr>
          <a:xfrm rot="0">
            <a:off x="3544544" y="2195105"/>
            <a:ext cx="11198912" cy="2038350"/>
          </a:xfrm>
          <a:prstGeom prst="rect">
            <a:avLst/>
          </a:prstGeom>
        </p:spPr>
        <p:txBody>
          <a:bodyPr anchor="t" rtlCol="false" tIns="0" lIns="0" bIns="0" rIns="0">
            <a:spAutoFit/>
          </a:bodyPr>
          <a:lstStyle/>
          <a:p>
            <a:pPr algn="ctr" marL="0" indent="0" lvl="0">
              <a:lnSpc>
                <a:spcPts val="7800"/>
              </a:lnSpc>
            </a:pPr>
            <a:r>
              <a:rPr lang="en-US" sz="7500" spc="-150">
                <a:solidFill>
                  <a:srgbClr val="2B2B2B"/>
                </a:solidFill>
                <a:latin typeface="Fibre"/>
              </a:rPr>
              <a:t>POTeNTIAL IMPACT ON EDUCATION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44" r="0" b="-9844"/>
            </a:stretch>
          </a:blipFill>
        </p:spPr>
      </p:sp>
      <p:sp>
        <p:nvSpPr>
          <p:cNvPr name="Freeform 3" id="3"/>
          <p:cNvSpPr/>
          <p:nvPr/>
        </p:nvSpPr>
        <p:spPr>
          <a:xfrm flipH="false" flipV="false" rot="0">
            <a:off x="3543124" y="1317253"/>
            <a:ext cx="11198912" cy="7941047"/>
          </a:xfrm>
          <a:custGeom>
            <a:avLst/>
            <a:gdLst/>
            <a:ahLst/>
            <a:cxnLst/>
            <a:rect r="r" b="b" t="t" l="l"/>
            <a:pathLst>
              <a:path h="7941047" w="11198912">
                <a:moveTo>
                  <a:pt x="0" y="0"/>
                </a:moveTo>
                <a:lnTo>
                  <a:pt x="11198911" y="0"/>
                </a:lnTo>
                <a:lnTo>
                  <a:pt x="11198911" y="7941047"/>
                </a:lnTo>
                <a:lnTo>
                  <a:pt x="0" y="79410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748704" y="-3236984"/>
            <a:ext cx="3554807" cy="5131612"/>
          </a:xfrm>
          <a:custGeom>
            <a:avLst/>
            <a:gdLst/>
            <a:ahLst/>
            <a:cxnLst/>
            <a:rect r="r" b="b" t="t" l="l"/>
            <a:pathLst>
              <a:path h="5131612" w="3554807">
                <a:moveTo>
                  <a:pt x="0" y="0"/>
                </a:moveTo>
                <a:lnTo>
                  <a:pt x="3554808" y="0"/>
                </a:lnTo>
                <a:lnTo>
                  <a:pt x="3554808" y="5131612"/>
                </a:lnTo>
                <a:lnTo>
                  <a:pt x="0" y="51316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503353" y="2377331"/>
            <a:ext cx="3006706" cy="2766169"/>
          </a:xfrm>
          <a:custGeom>
            <a:avLst/>
            <a:gdLst/>
            <a:ahLst/>
            <a:cxnLst/>
            <a:rect r="r" b="b" t="t" l="l"/>
            <a:pathLst>
              <a:path h="2766169" w="3006706">
                <a:moveTo>
                  <a:pt x="0" y="0"/>
                </a:moveTo>
                <a:lnTo>
                  <a:pt x="3006706" y="0"/>
                </a:lnTo>
                <a:lnTo>
                  <a:pt x="3006706" y="2766169"/>
                </a:lnTo>
                <a:lnTo>
                  <a:pt x="0" y="27661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4182716">
            <a:off x="16663466" y="7802025"/>
            <a:ext cx="3249068" cy="4006698"/>
          </a:xfrm>
          <a:custGeom>
            <a:avLst/>
            <a:gdLst/>
            <a:ahLst/>
            <a:cxnLst/>
            <a:rect r="r" b="b" t="t" l="l"/>
            <a:pathLst>
              <a:path h="4006698" w="3249068">
                <a:moveTo>
                  <a:pt x="0" y="0"/>
                </a:moveTo>
                <a:lnTo>
                  <a:pt x="3249068" y="0"/>
                </a:lnTo>
                <a:lnTo>
                  <a:pt x="3249068" y="4006698"/>
                </a:lnTo>
                <a:lnTo>
                  <a:pt x="0" y="40066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6781806" y="33988"/>
            <a:ext cx="2262958" cy="3726427"/>
          </a:xfrm>
          <a:custGeom>
            <a:avLst/>
            <a:gdLst/>
            <a:ahLst/>
            <a:cxnLst/>
            <a:rect r="r" b="b" t="t" l="l"/>
            <a:pathLst>
              <a:path h="3726427" w="2262958">
                <a:moveTo>
                  <a:pt x="0" y="0"/>
                </a:moveTo>
                <a:lnTo>
                  <a:pt x="2262957" y="0"/>
                </a:lnTo>
                <a:lnTo>
                  <a:pt x="2262957" y="3726427"/>
                </a:lnTo>
                <a:lnTo>
                  <a:pt x="0" y="372642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1737559">
            <a:off x="1159713" y="8845184"/>
            <a:ext cx="3751278" cy="2612254"/>
          </a:xfrm>
          <a:custGeom>
            <a:avLst/>
            <a:gdLst/>
            <a:ahLst/>
            <a:cxnLst/>
            <a:rect r="r" b="b" t="t" l="l"/>
            <a:pathLst>
              <a:path h="2612254" w="3751278">
                <a:moveTo>
                  <a:pt x="0" y="0"/>
                </a:moveTo>
                <a:lnTo>
                  <a:pt x="3751278" y="0"/>
                </a:lnTo>
                <a:lnTo>
                  <a:pt x="3751278" y="2612254"/>
                </a:lnTo>
                <a:lnTo>
                  <a:pt x="0" y="261225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graphicFrame>
        <p:nvGraphicFramePr>
          <p:cNvPr name="Table 9" id="9"/>
          <p:cNvGraphicFramePr>
            <a:graphicFrameLocks noGrp="true"/>
          </p:cNvGraphicFramePr>
          <p:nvPr/>
        </p:nvGraphicFramePr>
        <p:xfrm>
          <a:off x="4024155" y="3713762"/>
          <a:ext cx="10239689" cy="3371850"/>
        </p:xfrm>
        <a:graphic>
          <a:graphicData uri="http://schemas.openxmlformats.org/drawingml/2006/table">
            <a:tbl>
              <a:tblPr/>
              <a:tblGrid>
                <a:gridCol w="2313179"/>
                <a:gridCol w="7926510"/>
              </a:tblGrid>
              <a:tr h="1021189">
                <a:tc>
                  <a:txBody>
                    <a:bodyPr anchor="t" rtlCol="false"/>
                    <a:lstStyle/>
                    <a:p>
                      <a:pPr algn="ctr">
                        <a:lnSpc>
                          <a:spcPts val="4479"/>
                        </a:lnSpc>
                        <a:defRPr/>
                      </a:pPr>
                      <a:r>
                        <a:rPr lang="en-US" sz="3199">
                          <a:solidFill>
                            <a:srgbClr val="000000"/>
                          </a:solidFill>
                          <a:latin typeface="Fibre Bold"/>
                        </a:rPr>
                        <a:t>COMPONENT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79"/>
                        </a:lnSpc>
                        <a:defRPr/>
                      </a:pPr>
                      <a:r>
                        <a:rPr lang="en-US" sz="3199">
                          <a:solidFill>
                            <a:srgbClr val="000000"/>
                          </a:solidFill>
                          <a:latin typeface="Fibre Bold"/>
                        </a:rPr>
                        <a:t>TECHNOLOGY STACK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29472">
                <a:tc>
                  <a:txBody>
                    <a:bodyPr anchor="t" rtlCol="false"/>
                    <a:lstStyle/>
                    <a:p>
                      <a:pPr algn="ctr">
                        <a:lnSpc>
                          <a:spcPts val="4479"/>
                        </a:lnSpc>
                        <a:defRPr/>
                      </a:pPr>
                      <a:r>
                        <a:rPr lang="en-US" sz="3199">
                          <a:solidFill>
                            <a:srgbClr val="000000"/>
                          </a:solidFill>
                          <a:latin typeface="Fibre"/>
                        </a:rPr>
                        <a:t>Frontend</a:t>
                      </a:r>
                      <a:endParaRPr lang="en-US" sz="1100"/>
                    </a:p>
                    <a:p>
                      <a:pPr algn="ctr">
                        <a:lnSpc>
                          <a:spcPts val="25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79"/>
                        </a:lnSpc>
                        <a:defRPr/>
                      </a:pPr>
                      <a:r>
                        <a:rPr lang="en-US" sz="3199">
                          <a:solidFill>
                            <a:srgbClr val="000000"/>
                          </a:solidFill>
                          <a:latin typeface="Fibre"/>
                        </a:rPr>
                        <a:t>HTML, CSS, JavaScript, Bootstrap Framework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1189">
                <a:tc>
                  <a:txBody>
                    <a:bodyPr anchor="t" rtlCol="false"/>
                    <a:lstStyle/>
                    <a:p>
                      <a:pPr algn="ctr">
                        <a:lnSpc>
                          <a:spcPts val="4479"/>
                        </a:lnSpc>
                        <a:defRPr/>
                      </a:pPr>
                      <a:r>
                        <a:rPr lang="en-US" sz="3199">
                          <a:solidFill>
                            <a:srgbClr val="000000"/>
                          </a:solidFill>
                          <a:latin typeface="Fibre"/>
                        </a:rPr>
                        <a:t>BACKEND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0" id="10"/>
          <p:cNvSpPr txBox="true"/>
          <p:nvPr/>
        </p:nvSpPr>
        <p:spPr>
          <a:xfrm rot="0">
            <a:off x="3544544" y="2272066"/>
            <a:ext cx="11198912" cy="1047750"/>
          </a:xfrm>
          <a:prstGeom prst="rect">
            <a:avLst/>
          </a:prstGeom>
        </p:spPr>
        <p:txBody>
          <a:bodyPr anchor="t" rtlCol="false" tIns="0" lIns="0" bIns="0" rIns="0">
            <a:spAutoFit/>
          </a:bodyPr>
          <a:lstStyle/>
          <a:p>
            <a:pPr algn="ctr" marL="0" indent="0" lvl="0">
              <a:lnSpc>
                <a:spcPts val="7800"/>
              </a:lnSpc>
            </a:pPr>
            <a:r>
              <a:rPr lang="en-US" sz="7500" spc="-150">
                <a:solidFill>
                  <a:srgbClr val="2B2B2B"/>
                </a:solidFill>
                <a:latin typeface="Fibre"/>
              </a:rPr>
              <a:t>tech stack </a:t>
            </a:r>
          </a:p>
        </p:txBody>
      </p:sp>
      <p:sp>
        <p:nvSpPr>
          <p:cNvPr name="TextBox 11" id="11"/>
          <p:cNvSpPr txBox="true"/>
          <p:nvPr/>
        </p:nvSpPr>
        <p:spPr>
          <a:xfrm rot="0">
            <a:off x="7622079" y="6422926"/>
            <a:ext cx="6214909" cy="436499"/>
          </a:xfrm>
          <a:prstGeom prst="rect">
            <a:avLst/>
          </a:prstGeom>
        </p:spPr>
        <p:txBody>
          <a:bodyPr anchor="t" rtlCol="false" tIns="0" lIns="0" bIns="0" rIns="0">
            <a:spAutoFit/>
          </a:bodyPr>
          <a:lstStyle/>
          <a:p>
            <a:pPr algn="ctr">
              <a:lnSpc>
                <a:spcPts val="3328"/>
              </a:lnSpc>
              <a:spcBef>
                <a:spcPct val="0"/>
              </a:spcBef>
            </a:pPr>
            <a:r>
              <a:rPr lang="en-US" sz="3200" spc="-64">
                <a:solidFill>
                  <a:srgbClr val="000000"/>
                </a:solidFill>
                <a:latin typeface="Fibre"/>
              </a:rPr>
              <a:t>Flask, Python, Gemini LLM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44" r="0" b="-9844"/>
            </a:stretch>
          </a:blipFill>
        </p:spPr>
      </p:sp>
      <p:grpSp>
        <p:nvGrpSpPr>
          <p:cNvPr name="Group 3" id="3"/>
          <p:cNvGrpSpPr>
            <a:grpSpLocks noChangeAspect="true"/>
          </p:cNvGrpSpPr>
          <p:nvPr/>
        </p:nvGrpSpPr>
        <p:grpSpPr>
          <a:xfrm rot="0">
            <a:off x="1804324" y="1901884"/>
            <a:ext cx="6483233" cy="6483233"/>
            <a:chOff x="0" y="0"/>
            <a:chExt cx="34823400" cy="34823400"/>
          </a:xfrm>
        </p:grpSpPr>
        <p:sp>
          <p:nvSpPr>
            <p:cNvPr name="Freeform 4" id="4"/>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3"/>
              <a:stretch>
                <a:fillRect l="-8161" t="0" r="-8161" b="0"/>
              </a:stretch>
            </a:blipFill>
          </p:spPr>
        </p:sp>
        <p:sp>
          <p:nvSpPr>
            <p:cNvPr name="Freeform 5" id="5"/>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4"/>
              <a:stretch>
                <a:fillRect l="0" t="0" r="0" b="0"/>
              </a:stretch>
            </a:blipFill>
          </p:spPr>
        </p:sp>
      </p:grpSp>
      <p:sp>
        <p:nvSpPr>
          <p:cNvPr name="Freeform 6" id="6"/>
          <p:cNvSpPr/>
          <p:nvPr/>
        </p:nvSpPr>
        <p:spPr>
          <a:xfrm flipH="false" flipV="false" rot="1737559">
            <a:off x="-973962" y="8243230"/>
            <a:ext cx="4670260" cy="3252199"/>
          </a:xfrm>
          <a:custGeom>
            <a:avLst/>
            <a:gdLst/>
            <a:ahLst/>
            <a:cxnLst/>
            <a:rect r="r" b="b" t="t" l="l"/>
            <a:pathLst>
              <a:path h="3252199" w="4670260">
                <a:moveTo>
                  <a:pt x="0" y="0"/>
                </a:moveTo>
                <a:lnTo>
                  <a:pt x="4670260" y="0"/>
                </a:lnTo>
                <a:lnTo>
                  <a:pt x="4670260" y="3252199"/>
                </a:lnTo>
                <a:lnTo>
                  <a:pt x="0" y="32521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14437963" y="-3539609"/>
            <a:ext cx="4859148" cy="4691287"/>
          </a:xfrm>
          <a:custGeom>
            <a:avLst/>
            <a:gdLst/>
            <a:ahLst/>
            <a:cxnLst/>
            <a:rect r="r" b="b" t="t" l="l"/>
            <a:pathLst>
              <a:path h="4691287" w="4859148">
                <a:moveTo>
                  <a:pt x="0" y="0"/>
                </a:moveTo>
                <a:lnTo>
                  <a:pt x="4859148" y="0"/>
                </a:lnTo>
                <a:lnTo>
                  <a:pt x="4859148" y="4691287"/>
                </a:lnTo>
                <a:lnTo>
                  <a:pt x="0" y="46912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9144000" y="4313059"/>
            <a:ext cx="8347930" cy="3253741"/>
          </a:xfrm>
          <a:prstGeom prst="rect">
            <a:avLst/>
          </a:prstGeom>
        </p:spPr>
        <p:txBody>
          <a:bodyPr anchor="t" rtlCol="false" tIns="0" lIns="0" bIns="0" rIns="0">
            <a:spAutoFit/>
          </a:bodyPr>
          <a:lstStyle/>
          <a:p>
            <a:pPr algn="just" marL="0" indent="0" lvl="0">
              <a:lnSpc>
                <a:spcPts val="4319"/>
              </a:lnSpc>
              <a:spcBef>
                <a:spcPct val="0"/>
              </a:spcBef>
            </a:pPr>
            <a:r>
              <a:rPr lang="en-US" sz="3199" spc="99">
                <a:solidFill>
                  <a:srgbClr val="2B2B2B"/>
                </a:solidFill>
                <a:latin typeface="Quicksand Semi-Bold"/>
              </a:rPr>
              <a:t>Developing “Explain Like I’m 5" taught us valuable lessons in how to integrate AI for educational purpose, and the importance of technology. We also improved our technical skills, prompt engineering and teamwork.</a:t>
            </a:r>
          </a:p>
        </p:txBody>
      </p:sp>
      <p:sp>
        <p:nvSpPr>
          <p:cNvPr name="TextBox 9" id="9"/>
          <p:cNvSpPr txBox="true"/>
          <p:nvPr/>
        </p:nvSpPr>
        <p:spPr>
          <a:xfrm rot="0">
            <a:off x="9545744" y="2692156"/>
            <a:ext cx="7321793" cy="1105540"/>
          </a:xfrm>
          <a:prstGeom prst="rect">
            <a:avLst/>
          </a:prstGeom>
        </p:spPr>
        <p:txBody>
          <a:bodyPr anchor="t" rtlCol="false" tIns="0" lIns="0" bIns="0" rIns="0">
            <a:spAutoFit/>
          </a:bodyPr>
          <a:lstStyle/>
          <a:p>
            <a:pPr algn="l" marL="0" indent="0" lvl="0">
              <a:lnSpc>
                <a:spcPts val="8320"/>
              </a:lnSpc>
            </a:pPr>
            <a:r>
              <a:rPr lang="en-US" sz="8000" spc="-160">
                <a:solidFill>
                  <a:srgbClr val="2B2B2B"/>
                </a:solidFill>
                <a:latin typeface="Fibre"/>
              </a:rPr>
              <a:t>What We Learned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44" r="0" b="-9844"/>
            </a:stretch>
          </a:blipFill>
        </p:spPr>
      </p:sp>
      <p:sp>
        <p:nvSpPr>
          <p:cNvPr name="Freeform 3" id="3"/>
          <p:cNvSpPr/>
          <p:nvPr/>
        </p:nvSpPr>
        <p:spPr>
          <a:xfrm flipH="false" flipV="false" rot="0">
            <a:off x="3544544" y="1172977"/>
            <a:ext cx="11198912" cy="7941047"/>
          </a:xfrm>
          <a:custGeom>
            <a:avLst/>
            <a:gdLst/>
            <a:ahLst/>
            <a:cxnLst/>
            <a:rect r="r" b="b" t="t" l="l"/>
            <a:pathLst>
              <a:path h="7941047" w="11198912">
                <a:moveTo>
                  <a:pt x="0" y="0"/>
                </a:moveTo>
                <a:lnTo>
                  <a:pt x="11198912" y="0"/>
                </a:lnTo>
                <a:lnTo>
                  <a:pt x="11198912" y="7941046"/>
                </a:lnTo>
                <a:lnTo>
                  <a:pt x="0" y="79410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748704" y="-3236984"/>
            <a:ext cx="3554807" cy="5131612"/>
          </a:xfrm>
          <a:custGeom>
            <a:avLst/>
            <a:gdLst/>
            <a:ahLst/>
            <a:cxnLst/>
            <a:rect r="r" b="b" t="t" l="l"/>
            <a:pathLst>
              <a:path h="5131612" w="3554807">
                <a:moveTo>
                  <a:pt x="0" y="0"/>
                </a:moveTo>
                <a:lnTo>
                  <a:pt x="3554808" y="0"/>
                </a:lnTo>
                <a:lnTo>
                  <a:pt x="3554808" y="5131612"/>
                </a:lnTo>
                <a:lnTo>
                  <a:pt x="0" y="51316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503353" y="2377331"/>
            <a:ext cx="3006706" cy="2766169"/>
          </a:xfrm>
          <a:custGeom>
            <a:avLst/>
            <a:gdLst/>
            <a:ahLst/>
            <a:cxnLst/>
            <a:rect r="r" b="b" t="t" l="l"/>
            <a:pathLst>
              <a:path h="2766169" w="3006706">
                <a:moveTo>
                  <a:pt x="0" y="0"/>
                </a:moveTo>
                <a:lnTo>
                  <a:pt x="3006706" y="0"/>
                </a:lnTo>
                <a:lnTo>
                  <a:pt x="3006706" y="2766169"/>
                </a:lnTo>
                <a:lnTo>
                  <a:pt x="0" y="27661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4182716">
            <a:off x="16663466" y="7802025"/>
            <a:ext cx="3249068" cy="4006698"/>
          </a:xfrm>
          <a:custGeom>
            <a:avLst/>
            <a:gdLst/>
            <a:ahLst/>
            <a:cxnLst/>
            <a:rect r="r" b="b" t="t" l="l"/>
            <a:pathLst>
              <a:path h="4006698" w="3249068">
                <a:moveTo>
                  <a:pt x="0" y="0"/>
                </a:moveTo>
                <a:lnTo>
                  <a:pt x="3249068" y="0"/>
                </a:lnTo>
                <a:lnTo>
                  <a:pt x="3249068" y="4006698"/>
                </a:lnTo>
                <a:lnTo>
                  <a:pt x="0" y="40066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259300" y="4754150"/>
            <a:ext cx="2262958" cy="3726427"/>
          </a:xfrm>
          <a:custGeom>
            <a:avLst/>
            <a:gdLst/>
            <a:ahLst/>
            <a:cxnLst/>
            <a:rect r="r" b="b" t="t" l="l"/>
            <a:pathLst>
              <a:path h="3726427" w="2262958">
                <a:moveTo>
                  <a:pt x="0" y="0"/>
                </a:moveTo>
                <a:lnTo>
                  <a:pt x="2262958" y="0"/>
                </a:lnTo>
                <a:lnTo>
                  <a:pt x="2262958" y="3726427"/>
                </a:lnTo>
                <a:lnTo>
                  <a:pt x="0" y="372642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1737559">
            <a:off x="1159713" y="8845184"/>
            <a:ext cx="3751278" cy="2612254"/>
          </a:xfrm>
          <a:custGeom>
            <a:avLst/>
            <a:gdLst/>
            <a:ahLst/>
            <a:cxnLst/>
            <a:rect r="r" b="b" t="t" l="l"/>
            <a:pathLst>
              <a:path h="2612254" w="3751278">
                <a:moveTo>
                  <a:pt x="0" y="0"/>
                </a:moveTo>
                <a:lnTo>
                  <a:pt x="3751278" y="0"/>
                </a:lnTo>
                <a:lnTo>
                  <a:pt x="3751278" y="2612254"/>
                </a:lnTo>
                <a:lnTo>
                  <a:pt x="0" y="261225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6003287" y="-481992"/>
            <a:ext cx="2781341" cy="2859323"/>
          </a:xfrm>
          <a:custGeom>
            <a:avLst/>
            <a:gdLst/>
            <a:ahLst/>
            <a:cxnLst/>
            <a:rect r="r" b="b" t="t" l="l"/>
            <a:pathLst>
              <a:path h="2859323" w="2781341">
                <a:moveTo>
                  <a:pt x="0" y="0"/>
                </a:moveTo>
                <a:lnTo>
                  <a:pt x="2781341" y="0"/>
                </a:lnTo>
                <a:lnTo>
                  <a:pt x="2781341" y="2859323"/>
                </a:lnTo>
                <a:lnTo>
                  <a:pt x="0" y="285932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TextBox 10" id="10"/>
          <p:cNvSpPr txBox="true"/>
          <p:nvPr/>
        </p:nvSpPr>
        <p:spPr>
          <a:xfrm rot="0">
            <a:off x="4633718" y="4333242"/>
            <a:ext cx="9193961" cy="2710816"/>
          </a:xfrm>
          <a:prstGeom prst="rect">
            <a:avLst/>
          </a:prstGeom>
        </p:spPr>
        <p:txBody>
          <a:bodyPr anchor="t" rtlCol="false" tIns="0" lIns="0" bIns="0" rIns="0">
            <a:spAutoFit/>
          </a:bodyPr>
          <a:lstStyle/>
          <a:p>
            <a:pPr algn="just" marL="0" indent="0" lvl="0">
              <a:lnSpc>
                <a:spcPts val="4319"/>
              </a:lnSpc>
              <a:spcBef>
                <a:spcPct val="0"/>
              </a:spcBef>
            </a:pPr>
            <a:r>
              <a:rPr lang="en-US" sz="3199" spc="99" u="none">
                <a:solidFill>
                  <a:srgbClr val="2B2B2B"/>
                </a:solidFill>
                <a:latin typeface="Quicksand Semi-Bold"/>
              </a:rPr>
              <a:t>Creating Explain Like I’m 5 presented us with various challenges. These experiences drove us to find innovative solutions, improve our problem-solving skills, and develop both our technical and educational expertise.</a:t>
            </a:r>
          </a:p>
        </p:txBody>
      </p:sp>
      <p:sp>
        <p:nvSpPr>
          <p:cNvPr name="TextBox 11" id="11"/>
          <p:cNvSpPr txBox="true"/>
          <p:nvPr/>
        </p:nvSpPr>
        <p:spPr>
          <a:xfrm rot="0">
            <a:off x="4633718" y="2930166"/>
            <a:ext cx="9020563" cy="1047750"/>
          </a:xfrm>
          <a:prstGeom prst="rect">
            <a:avLst/>
          </a:prstGeom>
        </p:spPr>
        <p:txBody>
          <a:bodyPr anchor="t" rtlCol="false" tIns="0" lIns="0" bIns="0" rIns="0">
            <a:spAutoFit/>
          </a:bodyPr>
          <a:lstStyle/>
          <a:p>
            <a:pPr algn="ctr" marL="0" indent="0" lvl="0">
              <a:lnSpc>
                <a:spcPts val="7800"/>
              </a:lnSpc>
            </a:pPr>
            <a:r>
              <a:rPr lang="en-US" sz="7500" spc="-150">
                <a:solidFill>
                  <a:srgbClr val="2B2B2B"/>
                </a:solidFill>
                <a:latin typeface="Fibre"/>
              </a:rPr>
              <a:t>Challenges We Overcame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DAGGfbjhxkw</dc:identifier>
  <dcterms:modified xsi:type="dcterms:W3CDTF">2011-08-01T06:04:30Z</dcterms:modified>
  <cp:revision>1</cp:revision>
  <dc:title>Colorful Organic Child Psychology Presentation</dc:title>
</cp:coreProperties>
</file>